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96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7027863" cy="931386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027863" cy="931386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4323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5360" rIns="92520" bIns="45360" numCol="1" anchor="t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981450" y="0"/>
            <a:ext cx="304323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5360" rIns="92520" bIns="45360" numCol="1" anchor="t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037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85863" y="698500"/>
            <a:ext cx="4654550" cy="34909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36625" y="4422775"/>
            <a:ext cx="5151438" cy="418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5360" rIns="92520" bIns="4536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8847138"/>
            <a:ext cx="304323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5360" rIns="92520" bIns="45360" numCol="1" anchor="b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981450" y="8847138"/>
            <a:ext cx="3043238" cy="46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520" tIns="45360" rIns="92520" bIns="45360" numCol="1" anchor="b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2AC66819-B8FF-496F-B690-0EEB16F78D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3E7CA53-43CC-4E8A-898A-7E4874A46358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50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4506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1D16E94-6EE3-4D29-8B91-8DBD6589AA3A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542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427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6D3F718-67D7-430C-BBBF-F042B2748C1E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552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530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738148E-7E25-4862-AAE3-7C2A26B4A57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1185863" y="698500"/>
            <a:ext cx="4656137" cy="3492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Rectangle 2"/>
          <p:cNvSpPr>
            <a:spLocks noChangeArrowheads="1"/>
          </p:cNvSpPr>
          <p:nvPr>
            <p:ph type="body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4DD2A9E-D36A-4FE7-9CA0-29243C7DCB24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73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734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DF9C69C-F3FC-4673-87D9-40248E2D6168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1185863" y="698500"/>
            <a:ext cx="4656137" cy="3492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Rectangle 2"/>
          <p:cNvSpPr>
            <a:spLocks noChangeArrowheads="1"/>
          </p:cNvSpPr>
          <p:nvPr>
            <p:ph type="body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CC2E56-B7A6-4A74-B833-C84B34EDC6D9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93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939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98D96BC-E070-475E-ADB6-816FB88D0E3B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6041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042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157CD64-A3A2-4A26-B98E-E49B9C0F1A8E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6144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144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D3C8194-5AF6-4B55-A5B2-F5CB68E448E9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6246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246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75253B3-0272-4B7C-AAD8-D7943FD8E6D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6349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349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DE60A70-4EA2-4E53-9405-3C74DC9D971F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60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4608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E12DF93-951E-45A9-B6A4-D7E86EA8BFC5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6451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451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D76C411-6818-46F2-91F7-EA44DB5CD380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6553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554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9F1551A-B871-451E-803C-DB080C3186A9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665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656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78F5C92-304A-4D92-94A8-1C26218D07CE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675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758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988C3C6-C343-47CD-954F-231B72024D1D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6861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861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7ADFFD7-1687-49F0-87E7-5244F5233BE3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6963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6963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A6DAC39-C8DC-4015-815A-B951140D3D20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7065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066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B68C5B8-46A7-4ADF-9EED-803D5DFC9D1E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7168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168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9A5C2E3-1F5E-46ED-B02B-2684D236B33B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727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270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02F2BEE-02EF-4370-A420-A071A1715697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737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373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D953DDD-849F-4130-9235-602C7F74538D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710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4710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6E76AA-8B26-4006-A0C5-10B116E0A9C5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747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475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6189FF4-81EC-47A9-A069-83824B0A4461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757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578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8935154-BC33-41AF-A63F-5F96ADD7B89B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7680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680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6443D6-7CCF-4C9C-B34C-F56924ABED7F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778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782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34E25B1-0909-4EC6-9450-73019906BEA7}" type="slidenum">
              <a:rPr lang="en-GB" smtClean="0"/>
              <a:pPr/>
              <a:t>35</a:t>
            </a:fld>
            <a:endParaRPr lang="en-GB" smtClean="0"/>
          </a:p>
        </p:txBody>
      </p:sp>
      <p:sp>
        <p:nvSpPr>
          <p:cNvPr id="788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885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FF68C6B-82B8-4FA2-97AE-3D099F43BF8F}" type="slidenum">
              <a:rPr lang="en-GB" smtClean="0"/>
              <a:pPr/>
              <a:t>36</a:t>
            </a:fld>
            <a:endParaRPr lang="en-GB" smtClean="0"/>
          </a:p>
        </p:txBody>
      </p:sp>
      <p:sp>
        <p:nvSpPr>
          <p:cNvPr id="7987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7987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9ABF1B8-2C3A-4917-8B64-CA7276BE5C5A}" type="slidenum">
              <a:rPr lang="en-GB" smtClean="0"/>
              <a:pPr/>
              <a:t>37</a:t>
            </a:fld>
            <a:endParaRPr lang="en-GB" smtClean="0"/>
          </a:p>
        </p:txBody>
      </p:sp>
      <p:sp>
        <p:nvSpPr>
          <p:cNvPr id="808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8090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115CA40-4C7C-4E3B-BC5B-F2B9DCB191EA}" type="slidenum">
              <a:rPr lang="en-GB" smtClean="0"/>
              <a:pPr/>
              <a:t>38</a:t>
            </a:fld>
            <a:endParaRPr lang="en-GB" smtClean="0"/>
          </a:p>
        </p:txBody>
      </p:sp>
      <p:sp>
        <p:nvSpPr>
          <p:cNvPr id="819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8192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2372D5B-1316-452F-9A25-0D6879F5C2EB}" type="slidenum">
              <a:rPr lang="en-GB" smtClean="0"/>
              <a:pPr/>
              <a:t>39</a:t>
            </a:fld>
            <a:endParaRPr lang="en-GB" smtClean="0"/>
          </a:p>
        </p:txBody>
      </p:sp>
      <p:sp>
        <p:nvSpPr>
          <p:cNvPr id="829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8294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AEF00E-F0F5-4A7A-B3AF-547D76933530}" type="slidenum">
              <a:rPr lang="en-GB" smtClean="0"/>
              <a:pPr/>
              <a:t>40</a:t>
            </a:fld>
            <a:endParaRPr lang="en-GB" smtClean="0"/>
          </a:p>
        </p:txBody>
      </p:sp>
      <p:sp>
        <p:nvSpPr>
          <p:cNvPr id="839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8397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52B1F5F-D972-467E-9387-06471BEEB9CC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4813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4813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DB58577-05E1-4C48-9898-D2C5F6C97653}" type="slidenum">
              <a:rPr lang="en-GB" smtClean="0"/>
              <a:pPr/>
              <a:t>41</a:t>
            </a:fld>
            <a:endParaRPr lang="en-GB" smtClean="0"/>
          </a:p>
        </p:txBody>
      </p:sp>
      <p:sp>
        <p:nvSpPr>
          <p:cNvPr id="8499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8499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14618C1-3CBE-4DD4-8615-B4256963AB49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9155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49156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62E867-B4D5-42DF-9274-A91AF27EB869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5017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0180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4CF9CA3-E346-4C0A-840D-6398A431EEC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120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1204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2FC73F-2775-49F8-A6A2-64CEF3C1942F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5222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2228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2643CD2-415C-45F2-BFB4-61A2203965FC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32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85863" y="698500"/>
            <a:ext cx="4656137" cy="3492500"/>
          </a:xfrm>
          <a:ln/>
        </p:spPr>
      </p:sp>
      <p:sp>
        <p:nvSpPr>
          <p:cNvPr id="53252" name="Rectangle 2"/>
          <p:cNvSpPr>
            <a:spLocks noChangeArrowheads="1"/>
          </p:cNvSpPr>
          <p:nvPr>
            <p:ph type="body" idx="1"/>
          </p:nvPr>
        </p:nvSpPr>
        <p:spPr>
          <a:xfrm>
            <a:off x="936625" y="4422775"/>
            <a:ext cx="5153025" cy="4192588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BB31B-96D3-4276-9A43-5C636E46A5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C6ECC-7341-4CD0-81C7-6E38FFF65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093913" cy="6094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34100" cy="6094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E726B-1912-4238-94A4-1347EC8F7F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3213" cy="1141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3623E-F197-4890-BE9D-14E1B1FFDC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AAF36-83FB-419A-8025-0044DFBBDB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E01EC-57B5-4A39-BFC0-7C374C0CCF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113213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371600"/>
            <a:ext cx="41148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80E0F-B5D6-4B6A-BD09-210968361E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5DB98-A49D-4FB0-9E75-66B530A77B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5EADC-3865-4CFC-BCCC-AA043B7718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7146A-6BCC-46EE-961A-5E72F0EF50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3B658-939D-40CA-AC88-D2CE126AF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C0AD2-1D2C-42CD-B68F-2BB360507B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7923213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380413" cy="495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8458200" y="0"/>
          <a:ext cx="685800" cy="609600"/>
        </p:xfrm>
        <a:graphic>
          <a:graphicData uri="http://schemas.openxmlformats.org/presentationml/2006/ole">
            <p:oleObj spid="_x0000_s1026" r:id="rId15" imgW="1504762" imgH="542857" progId="">
              <p:embed/>
            </p:oleObj>
          </a:graphicData>
        </a:graphic>
      </p:graphicFrame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610600" y="0"/>
            <a:ext cx="382588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6553200"/>
            <a:ext cx="6932613" cy="30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6699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669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477000"/>
            <a:ext cx="2132013" cy="39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6699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6699"/>
                </a:solidFill>
                <a:latin typeface="+mn-lt"/>
              </a:defRPr>
            </a:lvl1pPr>
          </a:lstStyle>
          <a:p>
            <a:pPr>
              <a:defRPr/>
            </a:pPr>
            <a:fld id="{E273136F-27EB-4AD4-9D3D-CB613F41EE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3200">
          <a:solidFill>
            <a:srgbClr val="000000"/>
          </a:solidFill>
          <a:latin typeface="Arial" charset="0"/>
          <a:cs typeface="Arial Unicode MS" charset="0"/>
        </a:defRPr>
      </a:lvl9pPr>
    </p:titleStyle>
    <p:bodyStyle>
      <a:lvl1pPr marL="341313" indent="-341313" algn="l" defTabSz="457200" rtl="0" eaLnBrk="0" fontAlgn="base" hangingPunct="0">
        <a:spcBef>
          <a:spcPts val="1750"/>
        </a:spcBef>
        <a:spcAft>
          <a:spcPct val="0"/>
        </a:spcAft>
        <a:buClr>
          <a:srgbClr val="006699"/>
        </a:buClr>
        <a:buSzPct val="75000"/>
        <a:buFont typeface="Monotype Sorts" pitchFamily="1" charset="2"/>
        <a:buChar char="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spcBef>
          <a:spcPts val="1625"/>
        </a:spcBef>
        <a:spcAft>
          <a:spcPct val="0"/>
        </a:spcAft>
        <a:buClr>
          <a:srgbClr val="006699"/>
        </a:buClr>
        <a:buSzPct val="75000"/>
        <a:buFont typeface="Monotype Sorts" pitchFamily="1" charset="2"/>
        <a:buChar char=""/>
        <a:defRPr sz="26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1500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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1375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"/>
        <a:defRPr sz="22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1250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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1250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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1250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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1250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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1250"/>
        </a:spcBef>
        <a:spcAft>
          <a:spcPct val="0"/>
        </a:spcAft>
        <a:buClr>
          <a:srgbClr val="006699"/>
        </a:buClr>
        <a:buSzPct val="65000"/>
        <a:buFont typeface="Monotype Sorts" pitchFamily="1" charset="2"/>
        <a:buChar char="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ubTitle"/>
          </p:nvPr>
        </p:nvSpPr>
        <p:spPr>
          <a:xfrm>
            <a:off x="381000" y="152400"/>
            <a:ext cx="7772400" cy="1185863"/>
          </a:xfrm>
        </p:spPr>
        <p:txBody>
          <a:bodyPr anchor="t"/>
          <a:lstStyle/>
          <a:p>
            <a:pPr>
              <a:spcBef>
                <a:spcPts val="2250"/>
              </a:spcBef>
              <a:buClr>
                <a:srgbClr val="006699"/>
              </a:buClr>
              <a:buSzPct val="75000"/>
              <a:buFont typeface="Monotype Sorts" pitchFamily="1" charset="2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3600" i="1" smtClean="0"/>
              <a:t>Systems Analysis and Design in a Changing World, Fourth Edition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8839200" cy="4910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4069BC-09E9-4751-9502-202168295E8C}" type="slidenum">
              <a:rPr lang="en-GB"/>
              <a:pPr>
                <a:defRPr/>
              </a:pPr>
              <a:t>10</a:t>
            </a:fld>
            <a:endParaRPr lang="en-GB"/>
          </a:p>
        </p:txBody>
      </p:sp>
      <p:sp>
        <p:nvSpPr>
          <p:cNvPr id="1229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Various Titles/Roles of Project Managers </a:t>
            </a:r>
            <a:r>
              <a:rPr lang="en-GB" sz="2400" smtClean="0"/>
              <a:t>(Figure 3-1)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8839200" cy="4227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3AF390-92E3-4B20-9236-E385D61E7FB6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1331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Project Management Tasks</a:t>
            </a: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Beginning of project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Overall project planning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During project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Project execution management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Project control management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Project closeout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Project management approach differs for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Predictive SDLC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Adaptive SDLC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4F4EA8-5050-4A88-95F2-2276DFC64470}" type="slidenum">
              <a:rPr lang="en-GB"/>
              <a:pPr>
                <a:defRPr/>
              </a:pPr>
              <a:t>12</a:t>
            </a:fld>
            <a:endParaRPr lang="en-GB"/>
          </a:p>
        </p:txBody>
      </p:sp>
      <p:sp>
        <p:nvSpPr>
          <p:cNvPr id="1434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800" smtClean="0"/>
              <a:t>Project Management and SDLC Tasks for a Predictive Project=projec</a:t>
            </a:r>
            <a:r>
              <a:rPr lang="en-GB" sz="1600" smtClean="0"/>
              <a:t>t for which all req.s are well known</a:t>
            </a:r>
            <a:r>
              <a:rPr lang="en-GB" smtClean="0"/>
              <a:t>, understood and specisic =&gt; detailed static plan.</a:t>
            </a:r>
            <a:r>
              <a:rPr lang="en-GB" sz="2400" smtClean="0"/>
              <a:t>(Figure 3-3)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8839200" cy="3852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7F3118E-DBF0-4BE5-A847-CA5C6AB1DB92}" type="slidenum">
              <a:rPr lang="en-GB"/>
              <a:pPr>
                <a:defRPr/>
              </a:pPr>
              <a:t>13</a:t>
            </a:fld>
            <a:endParaRPr lang="en-GB"/>
          </a:p>
        </p:txBody>
      </p:sp>
      <p:sp>
        <p:nvSpPr>
          <p:cNvPr id="1536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Project Management and SDLC Tasks for an Adaptive Project </a:t>
            </a:r>
            <a:r>
              <a:rPr lang="en-GB" sz="2400" smtClean="0"/>
              <a:t>(Figure 3-4)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39875"/>
            <a:ext cx="8839200" cy="438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B57176-149A-405C-9D88-E782E7FB24FE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1638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Project Management Body of Knowledge </a:t>
            </a:r>
            <a:r>
              <a:rPr lang="en-GB" sz="2400" smtClean="0"/>
              <a:t>(PMBOK)</a:t>
            </a:r>
            <a:r>
              <a:rPr lang="ar-SA" sz="2400" smtClean="0"/>
              <a:t>‏</a:t>
            </a:r>
            <a:endParaRPr lang="en-GB" sz="2400" smtClean="0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Scope management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Control functions included in system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Control scope of work done by team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Time management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Build detailed schedule of all project tasks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Monitor progress of project against milestones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Cost management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Calculate initial cost/benefit analysis </a:t>
            </a:r>
          </a:p>
          <a:p>
            <a:pPr lvl="1">
              <a:spcBef>
                <a:spcPts val="13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200" smtClean="0"/>
              <a:t>Monitor expenses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127A72-8E9F-47AD-B521-26ABA613C81A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1741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Activities of the Project Planning Phase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73213"/>
            <a:ext cx="8839200" cy="3087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539B431-4FC3-4E3A-95F3-F885972254DB}" type="slidenum">
              <a:rPr lang="en-GB"/>
              <a:pPr>
                <a:defRPr/>
              </a:pPr>
              <a:t>16</a:t>
            </a:fld>
            <a:endParaRPr lang="en-GB"/>
          </a:p>
        </p:txBody>
      </p:sp>
      <p:sp>
        <p:nvSpPr>
          <p:cNvPr id="1843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Activities of the Project Planning Phase and Their Key Questions </a:t>
            </a:r>
            <a:r>
              <a:rPr lang="en-GB" sz="2400" smtClean="0"/>
              <a:t>(Figure 3-7)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857375"/>
            <a:ext cx="8839200" cy="273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1D1994-D0FE-499D-B2FF-9830E832EEAF}" type="slidenum">
              <a:rPr lang="en-GB"/>
              <a:pPr>
                <a:defRPr/>
              </a:pPr>
              <a:t>17</a:t>
            </a:fld>
            <a:endParaRPr lang="en-GB"/>
          </a:p>
        </p:txBody>
      </p:sp>
      <p:sp>
        <p:nvSpPr>
          <p:cNvPr id="1946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Defining the Problem</a:t>
            </a: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82000" cy="5146675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Review business needs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Use strategic plan documents 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Consult key users 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Develop list of expected </a:t>
            </a:r>
            <a:r>
              <a:rPr lang="en-GB" smtClean="0">
                <a:solidFill>
                  <a:srgbClr val="0099CC"/>
                </a:solidFill>
              </a:rPr>
              <a:t>business benefits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Identify expected system capabilities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Define scope in terms of requirements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Create </a:t>
            </a:r>
            <a:r>
              <a:rPr lang="en-GB" smtClean="0">
                <a:solidFill>
                  <a:srgbClr val="0099CC"/>
                </a:solidFill>
              </a:rPr>
              <a:t>system scope document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Build </a:t>
            </a:r>
            <a:r>
              <a:rPr lang="en-GB" smtClean="0">
                <a:solidFill>
                  <a:srgbClr val="0099CC"/>
                </a:solidFill>
              </a:rPr>
              <a:t>proof of concept prototype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Create </a:t>
            </a:r>
            <a:r>
              <a:rPr lang="en-GB" smtClean="0">
                <a:solidFill>
                  <a:srgbClr val="0099CC"/>
                </a:solidFill>
              </a:rPr>
              <a:t>context diagram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154061-D389-4933-B085-163770CBDF80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2048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Context Diagram for Customer Support</a:t>
            </a: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43000"/>
            <a:ext cx="7696200" cy="541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4B06AA-2178-47E2-B32D-DDFD2606E263}" type="slidenum">
              <a:rPr lang="en-GB"/>
              <a:pPr>
                <a:defRPr/>
              </a:pPr>
              <a:t>19</a:t>
            </a:fld>
            <a:endParaRPr lang="en-GB"/>
          </a:p>
        </p:txBody>
      </p:sp>
      <p:sp>
        <p:nvSpPr>
          <p:cNvPr id="2150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Defining the Problem at RMO</a:t>
            </a: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3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Barbara </a:t>
            </a:r>
            <a:r>
              <a:rPr lang="en-GB" sz="2400" smtClean="0">
                <a:cs typeface="Arial" charset="0"/>
              </a:rPr>
              <a:t>–</a:t>
            </a:r>
            <a:r>
              <a:rPr lang="en-GB" sz="2400" smtClean="0"/>
              <a:t> Completed problem definition statement</a:t>
            </a:r>
          </a:p>
          <a:p>
            <a:pPr>
              <a:spcBef>
                <a:spcPts val="3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Steve </a:t>
            </a:r>
            <a:r>
              <a:rPr lang="en-GB" sz="2400" smtClean="0">
                <a:cs typeface="Arial" charset="0"/>
              </a:rPr>
              <a:t>– </a:t>
            </a:r>
            <a:r>
              <a:rPr lang="en-GB" sz="2400" smtClean="0"/>
              <a:t>Conducted preliminary research on alternative solutions</a:t>
            </a:r>
          </a:p>
          <a:p>
            <a:pPr>
              <a:spcBef>
                <a:spcPts val="3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Barbara, Steve, and William McDougal </a:t>
            </a:r>
            <a:r>
              <a:rPr lang="en-GB" sz="2400" smtClean="0">
                <a:cs typeface="Arial" charset="0"/>
              </a:rPr>
              <a:t>–</a:t>
            </a:r>
            <a:r>
              <a:rPr lang="en-GB" sz="2400" smtClean="0"/>
              <a:t> Proceeded with analysis before making solution decisions</a:t>
            </a:r>
          </a:p>
          <a:p>
            <a:pPr>
              <a:spcBef>
                <a:spcPts val="3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Barbara and Steve </a:t>
            </a:r>
            <a:r>
              <a:rPr lang="en-GB" sz="2400" smtClean="0">
                <a:cs typeface="Arial" charset="0"/>
              </a:rPr>
              <a:t>–</a:t>
            </a:r>
            <a:r>
              <a:rPr lang="en-GB" sz="2400" smtClean="0"/>
              <a:t> Began schedule, budget, feasibility statement for new system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A5C0F8-EB18-4F23-8842-D49534B96BE1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410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Learning Objectives</a:t>
            </a: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4800600"/>
          </a:xfrm>
        </p:spPr>
        <p:txBody>
          <a:bodyPr/>
          <a:lstStyle/>
          <a:p>
            <a:pPr>
              <a:spcBef>
                <a:spcPts val="7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Explain the elements of project management and the responsibilities of a project manager</a:t>
            </a:r>
          </a:p>
          <a:p>
            <a:pPr>
              <a:spcBef>
                <a:spcPts val="7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Explain project initiation and the activities in the project planning phase of the SDLC</a:t>
            </a:r>
          </a:p>
          <a:p>
            <a:pPr>
              <a:spcBef>
                <a:spcPts val="7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Describe how the scope of the new system is determined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6C2A5E-3198-4FB8-AF95-F168238832C6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2253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Producing the Project Schedule</a:t>
            </a:r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Develop </a:t>
            </a:r>
            <a:r>
              <a:rPr lang="en-GB" smtClean="0">
                <a:solidFill>
                  <a:srgbClr val="0099CC"/>
                </a:solidFill>
              </a:rPr>
              <a:t>work breakdown structure (WBS)</a:t>
            </a:r>
            <a:r>
              <a:rPr lang="ar-SA" smtClean="0">
                <a:solidFill>
                  <a:srgbClr val="0099CC"/>
                </a:solidFill>
              </a:rPr>
              <a:t>‏</a:t>
            </a:r>
            <a:endParaRPr lang="en-GB" smtClean="0">
              <a:solidFill>
                <a:srgbClr val="0099CC"/>
              </a:solidFill>
            </a:endParaRP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List of tasks and duration required for project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Similar to outline for research paper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WBS is foundation for project schedule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Build a </a:t>
            </a:r>
            <a:r>
              <a:rPr lang="en-GB" smtClean="0">
                <a:solidFill>
                  <a:srgbClr val="0099CC"/>
                </a:solidFill>
              </a:rPr>
              <a:t>PERT/CPM </a:t>
            </a:r>
            <a:r>
              <a:rPr lang="en-GB" smtClean="0"/>
              <a:t>chart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Assists in assigning tasks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solidFill>
                  <a:srgbClr val="0099CC"/>
                </a:solidFill>
              </a:rPr>
              <a:t>Critical path</a:t>
            </a:r>
            <a:r>
              <a:rPr lang="en-GB" smtClean="0"/>
              <a:t> method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solidFill>
                  <a:srgbClr val="0099CC"/>
                </a:solidFill>
              </a:rPr>
              <a:t>Gantt chart </a:t>
            </a:r>
            <a:r>
              <a:rPr lang="en-GB" smtClean="0"/>
              <a:t>and </a:t>
            </a:r>
            <a:r>
              <a:rPr lang="en-GB" smtClean="0">
                <a:solidFill>
                  <a:srgbClr val="0099CC"/>
                </a:solidFill>
              </a:rPr>
              <a:t>tracking GANTT chart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01239CC-C9D3-45A7-8C12-D5C798063FB6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Partial PERT/CPM Chart</a:t>
            </a: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752600"/>
            <a:ext cx="8991600" cy="4140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140903-D33F-47F6-B6F7-440EB27D3F30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2458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762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smtClean="0"/>
              <a:t>Gantt Chart for Entire Project </a:t>
            </a:r>
            <a:r>
              <a:rPr lang="en-GB" sz="2000" smtClean="0"/>
              <a:t>(with overlapping phases)</a:t>
            </a:r>
            <a:r>
              <a:rPr lang="ar-SA" sz="2000" smtClean="0"/>
              <a:t>‏</a:t>
            </a:r>
            <a:endParaRPr lang="en-GB" sz="2000" smtClean="0"/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849313"/>
            <a:ext cx="8839200" cy="5702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B71992-3DB4-48AD-91FF-32C32324C1F3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2560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762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smtClean="0"/>
              <a:t>Gantt Chart for Iterative Project</a:t>
            </a:r>
            <a:r>
              <a:rPr lang="en-GB" smtClean="0"/>
              <a:t> </a:t>
            </a:r>
            <a:r>
              <a:rPr lang="en-GB" sz="2000" smtClean="0"/>
              <a:t>(Figure 3-14)</a:t>
            </a:r>
            <a:r>
              <a:rPr lang="ar-SA" sz="2000" smtClean="0"/>
              <a:t>‏</a:t>
            </a:r>
            <a:endParaRPr lang="en-GB" sz="2000" smtClean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14400"/>
            <a:ext cx="8839200" cy="557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8F8EDC-1A04-47FF-BB77-E4B5EE2D84DB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2662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Confirming Project Feasibility</a:t>
            </a:r>
            <a:br>
              <a:rPr lang="en-GB" smtClean="0"/>
            </a:br>
            <a:r>
              <a:rPr lang="en-GB" sz="2400" smtClean="0"/>
              <a:t>objective: to establish whether the project is doable with the available resources.</a:t>
            </a:r>
            <a:r>
              <a:rPr lang="en-GB" smtClean="0"/>
              <a:t> </a:t>
            </a: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Risk management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Economic feasibility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Cost/benefit analysis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Sources of funds (cash flow, long-term capital)</a:t>
            </a:r>
            <a:r>
              <a:rPr lang="ar-SA" sz="2000" smtClean="0"/>
              <a:t>‏</a:t>
            </a:r>
            <a:endParaRPr lang="en-GB" sz="2000" smtClean="0"/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Organizational and cultural feasibility: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A. Will users resist the new system?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B. Is there a history of technological setbacks.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C. Is the system compatible with the culture of the organization? 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D. Can the system be used by the users? (easy to use?, user friendly)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mtClean="0"/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Technological feasibility: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A. Is the needed technology available?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B. Is it maintainable?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C. Is it upgradable?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Schedule feasibility: can it be done on time?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Resource feasibility: do i have the necessary man power and machines to do the system?</a:t>
            </a: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Systems Analysis and Design in a Changing World, 4th Edition</a:t>
            </a:r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B08B49-F3D0-44C0-B94A-7C686FB073C6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2867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Risk Management</a:t>
            </a: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8839200" cy="296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6DC56A-9114-40BE-B300-CFC4BC5602CB}" type="slidenum">
              <a:rPr lang="en-GB"/>
              <a:pPr>
                <a:defRPr/>
              </a:pPr>
              <a:t>27</a:t>
            </a:fld>
            <a:endParaRPr lang="en-GB"/>
          </a:p>
        </p:txBody>
      </p:sp>
      <p:sp>
        <p:nvSpPr>
          <p:cNvPr id="2970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Economic Feasibility</a:t>
            </a: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solidFill>
                  <a:srgbClr val="0099CC"/>
                </a:solidFill>
              </a:rPr>
              <a:t>Cost/benefit analysis 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Estimate project development costs</a:t>
            </a:r>
          </a:p>
          <a:p>
            <a:pPr lvl="1">
              <a:buFont typeface="Monotype Sorts" pitchFamily="1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=feasibility+schedule+analysis+design+implementation+installation+hardware+software+compensation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Estimate operational costs=papers+electricity+maintaenanec+IT people after project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Estimate financial benefits based on annual savings and increased revenues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smtClean="0"/>
              <a:t>Calculate using table of costs and benefits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Uses </a:t>
            </a:r>
            <a:r>
              <a:rPr lang="en-GB" smtClean="0">
                <a:solidFill>
                  <a:srgbClr val="0099CC"/>
                </a:solidFill>
              </a:rPr>
              <a:t>net present value (NPV),</a:t>
            </a:r>
            <a:r>
              <a:rPr lang="en-GB" smtClean="0"/>
              <a:t> </a:t>
            </a:r>
            <a:r>
              <a:rPr lang="en-GB" smtClean="0">
                <a:solidFill>
                  <a:srgbClr val="0099CC"/>
                </a:solidFill>
              </a:rPr>
              <a:t>payback period</a:t>
            </a:r>
            <a:r>
              <a:rPr lang="en-GB" smtClean="0"/>
              <a:t>, </a:t>
            </a:r>
            <a:r>
              <a:rPr lang="en-GB" smtClean="0">
                <a:solidFill>
                  <a:srgbClr val="0099CC"/>
                </a:solidFill>
              </a:rPr>
              <a:t>return on investment (ROI)</a:t>
            </a:r>
            <a:r>
              <a:rPr lang="en-GB" smtClean="0"/>
              <a:t> techniques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94BD01-FEBF-4A49-AE71-94FCADDE14D0}" type="slidenum">
              <a:rPr lang="en-GB"/>
              <a:pPr>
                <a:defRPr/>
              </a:pPr>
              <a:t>28</a:t>
            </a:fld>
            <a:endParaRPr lang="en-GB"/>
          </a:p>
        </p:txBody>
      </p:sp>
      <p:sp>
        <p:nvSpPr>
          <p:cNvPr id="3072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Supporting Detail for Salaries </a:t>
            </a:r>
            <a:br>
              <a:rPr lang="en-GB" smtClean="0"/>
            </a:br>
            <a:r>
              <a:rPr lang="en-GB" smtClean="0"/>
              <a:t>and Wages for RMO </a:t>
            </a:r>
            <a:r>
              <a:rPr lang="en-GB" sz="2400" smtClean="0"/>
              <a:t>(Figure 3-16)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8839200" cy="346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EDA51E-BA96-4EAB-9C06-818F3E8AAF04}" type="slidenum">
              <a:rPr lang="en-GB"/>
              <a:pPr>
                <a:defRPr/>
              </a:pPr>
              <a:t>29</a:t>
            </a:fld>
            <a:endParaRPr lang="en-GB"/>
          </a:p>
        </p:txBody>
      </p:sp>
      <p:sp>
        <p:nvSpPr>
          <p:cNvPr id="3174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Summary of Development Costs for RMO </a:t>
            </a:r>
            <a:r>
              <a:rPr lang="en-GB" sz="2400" smtClean="0"/>
              <a:t>(Figure 3-17)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8839200" cy="4208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ECEC77-6026-4323-A354-4FD96CCEB06E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512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Learning Objectives (</a:t>
            </a:r>
            <a:r>
              <a:rPr lang="en-GB" sz="2400" smtClean="0"/>
              <a:t>continued</a:t>
            </a:r>
            <a:r>
              <a:rPr lang="en-GB" smtClean="0"/>
              <a:t>)</a:t>
            </a:r>
            <a:r>
              <a:rPr lang="ar-SA" smtClean="0"/>
              <a:t>‏</a:t>
            </a:r>
            <a:endParaRPr lang="en-GB" smtClean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724400"/>
          </a:xfrm>
        </p:spPr>
        <p:txBody>
          <a:bodyPr/>
          <a:lstStyle/>
          <a:p>
            <a:pPr>
              <a:spcBef>
                <a:spcPts val="7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Develop a project schedule using PERT and Gantt charts</a:t>
            </a:r>
          </a:p>
          <a:p>
            <a:pPr>
              <a:spcBef>
                <a:spcPts val="7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Develop a cost/benefit analysis and assess the feasibility of a proposed project</a:t>
            </a:r>
          </a:p>
          <a:p>
            <a:pPr>
              <a:spcBef>
                <a:spcPts val="7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Discuss how to staff and launch a project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BB73B8-A080-461F-8FEB-6FCD99D09579}" type="slidenum">
              <a:rPr lang="en-GB"/>
              <a:pPr>
                <a:defRPr/>
              </a:pPr>
              <a:t>30</a:t>
            </a:fld>
            <a:endParaRPr lang="en-GB"/>
          </a:p>
        </p:txBody>
      </p:sp>
      <p:sp>
        <p:nvSpPr>
          <p:cNvPr id="20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Summary of Annual Operating Costs</a:t>
            </a:r>
            <a:br>
              <a:rPr lang="en-GB" smtClean="0"/>
            </a:br>
            <a:r>
              <a:rPr lang="en-GB" smtClean="0"/>
              <a:t>for RMO </a:t>
            </a:r>
            <a:r>
              <a:rPr lang="en-GB" sz="2400" smtClean="0"/>
              <a:t>(Figure 3-18)</a:t>
            </a:r>
            <a:r>
              <a:rPr lang="ar-SA" sz="2400" smtClean="0"/>
              <a:t>‏</a:t>
            </a:r>
            <a:endParaRPr lang="en-GB" sz="2400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52400" y="1752600"/>
          <a:ext cx="8839200" cy="3124200"/>
        </p:xfrm>
        <a:graphic>
          <a:graphicData uri="http://schemas.openxmlformats.org/presentationml/2006/ole">
            <p:oleObj spid="_x0000_s2050" r:id="rId4" imgW="7602011" imgH="2685714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B20F542-E30E-49BB-9471-0408B5683BBA}" type="slidenum">
              <a:rPr lang="en-GB"/>
              <a:pPr>
                <a:defRPr/>
              </a:pPr>
              <a:t>31</a:t>
            </a:fld>
            <a:endParaRPr lang="en-GB"/>
          </a:p>
        </p:txBody>
      </p:sp>
      <p:sp>
        <p:nvSpPr>
          <p:cNvPr id="3277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Sample Benefits for RMO </a:t>
            </a:r>
            <a:r>
              <a:rPr lang="en-GB" sz="2400" smtClean="0"/>
              <a:t>(Figure 3-19)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828800"/>
            <a:ext cx="8839200" cy="3100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34C586-62BF-4B52-A3F9-F6BD57CF2A4E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3379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RMO Cost Benefit Analysis </a:t>
            </a:r>
            <a:r>
              <a:rPr lang="en-GB" sz="2400" smtClean="0"/>
              <a:t>(Figure 3-20)</a:t>
            </a:r>
            <a:r>
              <a:rPr lang="ar-SA" sz="2400" smtClean="0"/>
              <a:t>‏</a:t>
            </a:r>
            <a:endParaRPr lang="en-GB" sz="2400" smtClean="0"/>
          </a:p>
        </p:txBody>
      </p:sp>
      <p:pic>
        <p:nvPicPr>
          <p:cNvPr id="337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33488"/>
            <a:ext cx="8839200" cy="5138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3ED69F-17F3-4B41-851B-AA886A9C7CB8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3482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Intangibles in Economic Feasibility</a:t>
            </a: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091113"/>
          </a:xfrm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solidFill>
                  <a:srgbClr val="0099CC"/>
                </a:solidFill>
              </a:rPr>
              <a:t>Intangible benefits</a:t>
            </a:r>
            <a:r>
              <a:rPr lang="en-GB" smtClean="0"/>
              <a:t> cannot be measured in dollars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Increased levels of service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Customer satisfaction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Survival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Need to develop in-house expertise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>
                <a:solidFill>
                  <a:srgbClr val="0099CC"/>
                </a:solidFill>
              </a:rPr>
              <a:t>Intangible costs</a:t>
            </a:r>
            <a:r>
              <a:rPr lang="en-GB" smtClean="0"/>
              <a:t> cannot be measured in dollars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Reduced employee morale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Lost productivity</a:t>
            </a:r>
          </a:p>
          <a:p>
            <a:pPr lvl="1"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Lost customers or sales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3B0A33D-4BE3-4E4A-8990-A7994EDC2207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3584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Organizational and Cultural Feasibility</a:t>
            </a: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Each company has own culture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New system must fit into culture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Evaluate related issues for potential risks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Low level of computer competency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Computer phobia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Perceived loss of control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Shift in power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Fear of job change or employment loss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Reversal of established work procedures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48C6E24-868C-4AC6-B23F-5CF3F34C1EA3}" type="slidenum">
              <a:rPr lang="en-GB"/>
              <a:pPr>
                <a:defRPr/>
              </a:pPr>
              <a:t>35</a:t>
            </a:fld>
            <a:endParaRPr lang="en-GB"/>
          </a:p>
        </p:txBody>
      </p:sp>
      <p:sp>
        <p:nvSpPr>
          <p:cNvPr id="3686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Technological Feasibility</a:t>
            </a: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Does system stretch state-of-the-art technology?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Does in-house expertise presently exist for development?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Does an outside vendor need to be involved?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Solutions include 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Training or hiring more experienced employees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Hiring consultants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Changing scope and project approach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8E300B-51D5-4F87-B57D-9E43CFD40CD0}" type="slidenum">
              <a:rPr lang="en-GB"/>
              <a:pPr>
                <a:defRPr/>
              </a:pPr>
              <a:t>36</a:t>
            </a:fld>
            <a:endParaRPr lang="en-GB"/>
          </a:p>
        </p:txBody>
      </p:sp>
      <p:sp>
        <p:nvSpPr>
          <p:cNvPr id="3789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Schedule Feasibility</a:t>
            </a:r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Estimates needed without complete information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Management deadlines may not be realistic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managers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Drive realistic assumptions and estimates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Recommend completion date flexibility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Assign interim milestones to periodically reassess completion dates 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Involve experienced personnel</a:t>
            </a:r>
          </a:p>
          <a:p>
            <a:pPr lvl="1">
              <a:lnSpc>
                <a:spcPct val="90000"/>
              </a:lnSpc>
              <a:spcBef>
                <a:spcPts val="13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Manage proper allocation of resources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326E93-C499-4DA0-A608-36DE73F9D66F}" type="slidenum">
              <a:rPr lang="en-GB"/>
              <a:pPr>
                <a:defRPr/>
              </a:pPr>
              <a:t>37</a:t>
            </a:fld>
            <a:endParaRPr lang="en-GB"/>
          </a:p>
        </p:txBody>
      </p:sp>
      <p:sp>
        <p:nvSpPr>
          <p:cNvPr id="3891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Resource Feasibility</a:t>
            </a:r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Team member availability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Team skill levels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Computers, equipment, and supplies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Support staff time and availability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Physical facilities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679C9F-3A8E-4665-AFCD-7D700F9383C5}" type="slidenum">
              <a:rPr lang="en-GB"/>
              <a:pPr>
                <a:defRPr/>
              </a:pPr>
              <a:t>38</a:t>
            </a:fld>
            <a:endParaRPr lang="en-GB"/>
          </a:p>
        </p:txBody>
      </p:sp>
      <p:sp>
        <p:nvSpPr>
          <p:cNvPr id="3994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Staffing and Launching the Project</a:t>
            </a:r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Develop resource plan for the project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Identify and request specific technical staff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Identify and request specific user staff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Organize the project team into workgroups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Conduct preliminary training and team building exercises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Key staffing question: “Are the resources available, trained, and ready to start?”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42108C7-551A-414E-ABC9-72BF907FBB24}" type="slidenum">
              <a:rPr lang="en-GB"/>
              <a:pPr>
                <a:defRPr/>
              </a:pPr>
              <a:t>39</a:t>
            </a:fld>
            <a:endParaRPr lang="en-GB"/>
          </a:p>
        </p:txBody>
      </p:sp>
      <p:sp>
        <p:nvSpPr>
          <p:cNvPr id="4096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Launching Project</a:t>
            </a: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2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Scope defined, risks identified, project is feasible, schedule developed, team members identified and ready</a:t>
            </a:r>
          </a:p>
          <a:p>
            <a:pPr>
              <a:spcBef>
                <a:spcPts val="2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Oversight committee finalized, meet to give go-ahead, and release funds</a:t>
            </a:r>
          </a:p>
          <a:p>
            <a:pPr>
              <a:spcBef>
                <a:spcPts val="2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Formal announcement made to all involved parties within organization</a:t>
            </a:r>
          </a:p>
          <a:p>
            <a:pPr>
              <a:spcBef>
                <a:spcPts val="2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Key launch question: “Are we ready to start?” 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FD7D5E-696B-4E2B-9C46-A7C289E904EE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614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Overview</a:t>
            </a: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82000" cy="51054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Fundamental principles of </a:t>
            </a:r>
            <a:r>
              <a:rPr lang="en-GB" smtClean="0">
                <a:solidFill>
                  <a:srgbClr val="0099CC"/>
                </a:solidFill>
              </a:rPr>
              <a:t>project management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success factors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Role of project manager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management knowledge areas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How information system projects initiated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Part of overall strategic plan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Respond to immediate business need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The project planning phase of SDLC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planning examples for RMO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FD39BDA-44B1-4840-8C65-49F060E641A0}" type="slidenum">
              <a:rPr lang="en-GB"/>
              <a:pPr>
                <a:defRPr/>
              </a:pPr>
              <a:t>40</a:t>
            </a:fld>
            <a:endParaRPr lang="en-GB"/>
          </a:p>
        </p:txBody>
      </p:sp>
      <p:sp>
        <p:nvSpPr>
          <p:cNvPr id="4198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Summary</a:t>
            </a:r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management tasks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Start at SDLC project planning phase 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Continue throughout each SDLC phase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Organizing and directing other people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Achieve planned result 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Use predetermined schedule and budget</a:t>
            </a:r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Knowledge areas needed</a:t>
            </a:r>
          </a:p>
          <a:p>
            <a:pPr lvl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Scope, time, cost, quality, human resources, communications, risk, procurement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EEFC3D-6BEF-4E4D-ACB3-B38A41EE9CFF}" type="slidenum">
              <a:rPr lang="en-GB"/>
              <a:pPr>
                <a:defRPr/>
              </a:pPr>
              <a:t>41</a:t>
            </a:fld>
            <a:endParaRPr lang="en-GB"/>
          </a:p>
        </p:txBody>
      </p:sp>
      <p:sp>
        <p:nvSpPr>
          <p:cNvPr id="4301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Summary (</a:t>
            </a:r>
            <a:r>
              <a:rPr lang="en-GB" sz="2400" smtClean="0"/>
              <a:t>continued</a:t>
            </a:r>
            <a:r>
              <a:rPr lang="en-GB" smtClean="0"/>
              <a:t>)</a:t>
            </a:r>
            <a:r>
              <a:rPr lang="ar-SA" smtClean="0"/>
              <a:t>‏</a:t>
            </a:r>
            <a:endParaRPr lang="en-GB" smtClean="0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173663"/>
          </a:xfrm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initiation 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Information system needs are identified and prioritized in strategic plans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planning phase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Define problem (investigation and scope)</a:t>
            </a:r>
            <a:r>
              <a:rPr lang="ar-SA" smtClean="0"/>
              <a:t>‏</a:t>
            </a:r>
            <a:endParaRPr lang="en-GB" smtClean="0"/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Produce project schedule (WBS)</a:t>
            </a:r>
            <a:r>
              <a:rPr lang="ar-SA" smtClean="0"/>
              <a:t>‏</a:t>
            </a:r>
            <a:endParaRPr lang="en-GB" smtClean="0"/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Confirm project feasibility (evaluate risks)</a:t>
            </a:r>
            <a:r>
              <a:rPr lang="ar-SA" smtClean="0"/>
              <a:t>‏</a:t>
            </a:r>
            <a:endParaRPr lang="en-GB" smtClean="0"/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Staff project (know people’s skills)</a:t>
            </a:r>
            <a:r>
              <a:rPr lang="ar-SA" smtClean="0"/>
              <a:t>‏</a:t>
            </a:r>
            <a:endParaRPr lang="en-GB" smtClean="0"/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Launch project (executive formal approval)</a:t>
            </a:r>
            <a:r>
              <a:rPr lang="ar-SA" smtClean="0"/>
              <a:t>‏</a:t>
            </a:r>
            <a:endParaRPr lang="en-GB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C44708-4B08-40D3-8822-15CA583D56CF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717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Project Success Factors</a:t>
            </a: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management important for success of system development project</a:t>
            </a:r>
          </a:p>
          <a:p>
            <a:pPr>
              <a:lnSpc>
                <a:spcPct val="90000"/>
              </a:lnSpc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2000 Standish Group Study</a:t>
            </a:r>
          </a:p>
          <a:p>
            <a:pPr lvl="1">
              <a:lnSpc>
                <a:spcPct val="90000"/>
              </a:lnSpc>
              <a:spcBef>
                <a:spcPts val="19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Only 28% of system development projects successful</a:t>
            </a:r>
          </a:p>
          <a:p>
            <a:pPr lvl="1">
              <a:lnSpc>
                <a:spcPct val="90000"/>
              </a:lnSpc>
              <a:spcBef>
                <a:spcPts val="19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72% of projects canceled, completed late, completed over budget, and/or limited in functionality</a:t>
            </a:r>
          </a:p>
          <a:p>
            <a:pPr>
              <a:lnSpc>
                <a:spcPct val="90000"/>
              </a:lnSpc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Thus, project requires careful planning, control, and execution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85D934-F1EE-4448-A04A-831BFE82791E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819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Reasons for Project Failure</a:t>
            </a: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Incomplete or changing requirements</a:t>
            </a:r>
          </a:p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Limited user involvement</a:t>
            </a:r>
          </a:p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Lack of executive support</a:t>
            </a:r>
          </a:p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Lack of technical support</a:t>
            </a:r>
          </a:p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Poor project planning</a:t>
            </a:r>
          </a:p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Unclear objectives</a:t>
            </a:r>
          </a:p>
          <a:p>
            <a:pPr>
              <a:spcBef>
                <a:spcPts val="24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Lack of required resources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ACC3CB-4622-456E-B708-C8E974C63509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922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Reasons for Project Success</a:t>
            </a:r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Clear system requirement definitions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Substantial user involvement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Support from upper management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Thorough and detailed project plans</a:t>
            </a:r>
          </a:p>
          <a:p>
            <a:pPr>
              <a:spcBef>
                <a:spcPts val="52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Realistic work schedules and milestones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E9DF08-641E-4390-89A1-03FF9F401F3A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1024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Role of the Project Manager</a:t>
            </a: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Project management </a:t>
            </a:r>
            <a:r>
              <a:rPr lang="en-GB" smtClean="0">
                <a:cs typeface="Arial" charset="0"/>
              </a:rPr>
              <a:t>– </a:t>
            </a:r>
            <a:r>
              <a:rPr lang="en-GB" smtClean="0"/>
              <a:t>organizing and directing people to achieve a planned result within budget and on schedule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Success or failure of project depends on skills of the project manager</a:t>
            </a:r>
          </a:p>
          <a:p>
            <a:pPr lvl="1">
              <a:spcBef>
                <a:spcPts val="19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Beginning of project </a:t>
            </a:r>
            <a:r>
              <a:rPr lang="en-GB" smtClean="0">
                <a:cs typeface="Arial" charset="0"/>
              </a:rPr>
              <a:t>–</a:t>
            </a:r>
            <a:r>
              <a:rPr lang="en-GB" smtClean="0"/>
              <a:t> plan and organize</a:t>
            </a:r>
          </a:p>
          <a:p>
            <a:pPr lvl="1">
              <a:spcBef>
                <a:spcPts val="19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During project </a:t>
            </a:r>
            <a:r>
              <a:rPr lang="en-GB" smtClean="0">
                <a:cs typeface="Arial" charset="0"/>
              </a:rPr>
              <a:t>– </a:t>
            </a:r>
            <a:r>
              <a:rPr lang="en-GB" smtClean="0"/>
              <a:t>monitor and control</a:t>
            </a:r>
          </a:p>
          <a:p>
            <a:pPr>
              <a:spcBef>
                <a:spcPts val="21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mtClean="0"/>
              <a:t>Responsibilities are both internal and external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Systems Analysis and Design in a Changing World, 4th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73B342-BABB-4183-9BB5-EB1DB90058D3}" type="slidenum">
              <a:rPr lang="en-GB"/>
              <a:pPr>
                <a:defRPr/>
              </a:pPr>
              <a:t>9</a:t>
            </a:fld>
            <a:endParaRPr lang="en-GB"/>
          </a:p>
        </p:txBody>
      </p:sp>
      <p:sp>
        <p:nvSpPr>
          <p:cNvPr id="1126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24800" cy="1143000"/>
          </a:xfrm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mtClean="0"/>
              <a:t>Internal Responsibilities</a:t>
            </a: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>
              <a:spcBef>
                <a:spcPts val="18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Identify project tasks and build a work breakdown structure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Develop the project schedule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Recruit and train team members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Assign team members to tasks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Coordinate activities of team members and subteams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Assess project risks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Monitor and control project deliverables and milestones</a:t>
            </a:r>
          </a:p>
          <a:p>
            <a:pPr>
              <a:spcBef>
                <a:spcPts val="1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smtClean="0"/>
              <a:t>Verify the quality of project deliverables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 Unicode M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1782</Words>
  <Application>Microsoft Office PowerPoint</Application>
  <PresentationFormat>On-screen Show (4:3)</PresentationFormat>
  <Paragraphs>329</Paragraphs>
  <Slides>41</Slides>
  <Notes>40</Notes>
  <HiddenSlides>6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Times New Roman</vt:lpstr>
      <vt:lpstr>Arial Unicode MS</vt:lpstr>
      <vt:lpstr>Arial</vt:lpstr>
      <vt:lpstr>Monotype Sorts</vt:lpstr>
      <vt:lpstr>Office Theme</vt:lpstr>
      <vt:lpstr>Slide 1</vt:lpstr>
      <vt:lpstr>Learning Objectives</vt:lpstr>
      <vt:lpstr>Learning Objectives (continued)‏</vt:lpstr>
      <vt:lpstr>Overview</vt:lpstr>
      <vt:lpstr>Project Success Factors</vt:lpstr>
      <vt:lpstr>Reasons for Project Failure</vt:lpstr>
      <vt:lpstr>Reasons for Project Success</vt:lpstr>
      <vt:lpstr>Role of the Project Manager</vt:lpstr>
      <vt:lpstr>Internal Responsibilities</vt:lpstr>
      <vt:lpstr>Various Titles/Roles of Project Managers (Figure 3-1)‏</vt:lpstr>
      <vt:lpstr>Project Management Tasks</vt:lpstr>
      <vt:lpstr>Project Management and SDLC Tasks for a Predictive Project=project for which all req.s are well known, understood and specisic =&gt; detailed static plan.(Figure 3-3)‏</vt:lpstr>
      <vt:lpstr>Project Management and SDLC Tasks for an Adaptive Project (Figure 3-4)‏</vt:lpstr>
      <vt:lpstr>Project Management Body of Knowledge (PMBOK)‏</vt:lpstr>
      <vt:lpstr>Activities of the Project Planning Phase</vt:lpstr>
      <vt:lpstr>Activities of the Project Planning Phase and Their Key Questions (Figure 3-7)‏</vt:lpstr>
      <vt:lpstr>Defining the Problem</vt:lpstr>
      <vt:lpstr>Context Diagram for Customer Support</vt:lpstr>
      <vt:lpstr>Defining the Problem at RMO</vt:lpstr>
      <vt:lpstr>Producing the Project Schedule</vt:lpstr>
      <vt:lpstr>Partial PERT/CPM Chart</vt:lpstr>
      <vt:lpstr>Gantt Chart for Entire Project (with overlapping phases)‏</vt:lpstr>
      <vt:lpstr>Gantt Chart for Iterative Project (Figure 3-14)‏</vt:lpstr>
      <vt:lpstr>Confirming Project Feasibility objective: to establish whether the project is doable with the available resources. </vt:lpstr>
      <vt:lpstr>Slide 25</vt:lpstr>
      <vt:lpstr>Risk Management</vt:lpstr>
      <vt:lpstr>Economic Feasibility</vt:lpstr>
      <vt:lpstr>Supporting Detail for Salaries  and Wages for RMO (Figure 3-16)‏</vt:lpstr>
      <vt:lpstr>Summary of Development Costs for RMO (Figure 3-17)‏</vt:lpstr>
      <vt:lpstr>Summary of Annual Operating Costs for RMO (Figure 3-18)‏</vt:lpstr>
      <vt:lpstr>Sample Benefits for RMO (Figure 3-19)‏</vt:lpstr>
      <vt:lpstr>RMO Cost Benefit Analysis (Figure 3-20)‏</vt:lpstr>
      <vt:lpstr>Intangibles in Economic Feasibility</vt:lpstr>
      <vt:lpstr>Organizational and Cultural Feasibility</vt:lpstr>
      <vt:lpstr>Technological Feasibility</vt:lpstr>
      <vt:lpstr>Schedule Feasibility</vt:lpstr>
      <vt:lpstr>Resource Feasibility</vt:lpstr>
      <vt:lpstr>Staffing and Launching the Project</vt:lpstr>
      <vt:lpstr>Launching Project</vt:lpstr>
      <vt:lpstr>Summary</vt:lpstr>
      <vt:lpstr>Summary (continued)‏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Jeff Hedrington</dc:creator>
  <cp:lastModifiedBy>moughrabi.i</cp:lastModifiedBy>
  <cp:revision>7</cp:revision>
  <dcterms:modified xsi:type="dcterms:W3CDTF">2010-07-05T07:58:57Z</dcterms:modified>
</cp:coreProperties>
</file>