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1T12:21:10.692"/>
    </inkml:context>
    <inkml:brush xml:id="br0">
      <inkml:brushProperty name="width" value="0.05" units="cm"/>
      <inkml:brushProperty name="height" value="0.05" units="cm"/>
      <inkml:brushProperty name="color" value="#E71224"/>
    </inkml:brush>
  </inkml:definitions>
  <inkml:trace contextRef="#ctx0" brushRef="#br0">105 1 24575,'-26'79'0,"0"-1"0,0 1 0,-1-1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5/23/23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77070780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46207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4272097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2597219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5/23/23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14652532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5/23/23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1988752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5/23/23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575844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5/23/23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3220870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5/23/23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1475755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5/23/23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78189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5/23/23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46631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5/23/23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697711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A6EC888-B85F-410F-B430-06583E94B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85156DEE-4362-47C8-8340-B060F976E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6">
            <a:extLst>
              <a:ext uri="{FF2B5EF4-FFF2-40B4-BE49-F238E27FC236}">
                <a16:creationId xmlns:a16="http://schemas.microsoft.com/office/drawing/2014/main" id="{F0AEA2AD-111E-4E72-80B8-21CD82BDDF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038446" y="1749415"/>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
        <p:nvSpPr>
          <p:cNvPr id="26" name="Rectangle 25">
            <a:extLst>
              <a:ext uri="{FF2B5EF4-FFF2-40B4-BE49-F238E27FC236}">
                <a16:creationId xmlns:a16="http://schemas.microsoft.com/office/drawing/2014/main" id="{E73A70C5-69E2-4394-9377-2B9284BD44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868" y="160867"/>
            <a:ext cx="10908160" cy="577685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27DF03-CEFE-76E5-9379-B5F66CF2C592}"/>
              </a:ext>
            </a:extLst>
          </p:cNvPr>
          <p:cNvSpPr>
            <a:spLocks noGrp="1"/>
          </p:cNvSpPr>
          <p:nvPr>
            <p:ph type="ctrTitle"/>
          </p:nvPr>
        </p:nvSpPr>
        <p:spPr>
          <a:xfrm>
            <a:off x="482598" y="1709182"/>
            <a:ext cx="10264697" cy="2680226"/>
          </a:xfrm>
        </p:spPr>
        <p:txBody>
          <a:bodyPr>
            <a:normAutofit/>
          </a:bodyPr>
          <a:lstStyle/>
          <a:p>
            <a:pPr defTabSz="1024128" rtl="1"/>
            <a:r>
              <a:rPr lang="ar-SA" sz="2800" b="1" kern="100" cap="all" baseline="0" dirty="0">
                <a:solidFill>
                  <a:schemeClr val="tx2"/>
                </a:solidFill>
                <a:latin typeface="Times New Roman" panose="02020603050405020304" pitchFamily="18" charset="0"/>
                <a:cs typeface="Times New Roman" panose="02020603050405020304" pitchFamily="18" charset="0"/>
              </a:rPr>
              <a:t>اللغة: </a:t>
            </a:r>
            <a:r>
              <a:rPr lang="ar-SA" sz="2800" b="1" kern="100" cap="all" baseline="0" dirty="0">
                <a:solidFill>
                  <a:srgbClr val="2F5597"/>
                </a:solidFill>
                <a:latin typeface="Times New Roman" panose="02020603050405020304" pitchFamily="18" charset="0"/>
                <a:cs typeface="Times New Roman" panose="02020603050405020304" pitchFamily="18" charset="0"/>
              </a:rPr>
              <a:t>تواصل</a:t>
            </a:r>
            <a:r>
              <a:rPr lang="ar-SA" sz="2800" b="1" kern="100" cap="all" baseline="0" dirty="0">
                <a:solidFill>
                  <a:schemeClr val="tx2"/>
                </a:solidFill>
                <a:latin typeface="Times New Roman" panose="02020603050405020304" pitchFamily="18" charset="0"/>
                <a:cs typeface="Times New Roman" panose="02020603050405020304" pitchFamily="18" charset="0"/>
              </a:rPr>
              <a:t> </a:t>
            </a:r>
            <a:br>
              <a:rPr lang="en-US" sz="2800" kern="100" cap="all" baseline="0" dirty="0">
                <a:solidFill>
                  <a:schemeClr val="tx2"/>
                </a:solidFill>
                <a:latin typeface="Times New Roman" panose="02020603050405020304" pitchFamily="18" charset="0"/>
                <a:cs typeface="Times New Roman" panose="02020603050405020304" pitchFamily="18" charset="0"/>
              </a:rPr>
            </a:br>
            <a:r>
              <a:rPr lang="ar-SA" sz="2800" b="1" kern="100" cap="all" baseline="0" dirty="0">
                <a:solidFill>
                  <a:schemeClr val="tx2"/>
                </a:solidFill>
                <a:latin typeface="Times New Roman" panose="02020603050405020304" pitchFamily="18" charset="0"/>
                <a:cs typeface="Times New Roman" panose="02020603050405020304" pitchFamily="18" charset="0"/>
              </a:rPr>
              <a:t>اللغة في الادب: </a:t>
            </a:r>
            <a:r>
              <a:rPr lang="ar-SA" sz="2800" b="1" kern="100" cap="all" baseline="0" dirty="0">
                <a:solidFill>
                  <a:srgbClr val="2F5597"/>
                </a:solidFill>
                <a:latin typeface="Times New Roman" panose="02020603050405020304" pitchFamily="18" charset="0"/>
                <a:cs typeface="Times New Roman" panose="02020603050405020304" pitchFamily="18" charset="0"/>
              </a:rPr>
              <a:t>القيمة الجمالية</a:t>
            </a:r>
            <a:br>
              <a:rPr lang="en-US" sz="2800" b="1" kern="100" cap="all" baseline="0" dirty="0">
                <a:solidFill>
                  <a:schemeClr val="tx2"/>
                </a:solidFill>
                <a:latin typeface="Times New Roman" panose="02020603050405020304" pitchFamily="18" charset="0"/>
                <a:cs typeface="Times New Roman" panose="02020603050405020304" pitchFamily="18" charset="0"/>
              </a:rPr>
            </a:br>
            <a:br>
              <a:rPr lang="en-US" sz="1600" kern="100" cap="all" baseline="0" dirty="0">
                <a:solidFill>
                  <a:schemeClr val="tx2"/>
                </a:solidFill>
                <a:latin typeface="Calibri" panose="020F0502020204030204" pitchFamily="34" charset="0"/>
                <a:ea typeface="+mj-ea"/>
                <a:cs typeface="Arial" panose="020B0604020202020204" pitchFamily="34" charset="0"/>
              </a:rPr>
            </a:br>
            <a:r>
              <a:rPr lang="en-US" sz="1600" b="1" kern="100" cap="all" baseline="0" dirty="0">
                <a:ln w="10160" cap="flat" cmpd="sng" algn="ctr">
                  <a:solidFill>
                    <a:srgbClr val="5B9BD5"/>
                  </a:solidFill>
                  <a:prstDash val="solid"/>
                  <a:round/>
                </a:ln>
                <a:solidFill>
                  <a:srgbClr val="FFFFFF"/>
                </a:solidFill>
                <a:effectLst>
                  <a:outerShdw blurRad="38100" dist="22860" dir="5400000" algn="tl">
                    <a:srgbClr val="000000">
                      <a:alpha val="30000"/>
                    </a:srgbClr>
                  </a:outerShdw>
                </a:effectLst>
                <a:latin typeface="Calibri" panose="020F0502020204030204" pitchFamily="34" charset="0"/>
                <a:ea typeface="+mj-ea"/>
                <a:cs typeface="Arial" panose="020B0604020202020204" pitchFamily="34" charset="0"/>
              </a:rPr>
              <a:t> </a:t>
            </a:r>
            <a:br>
              <a:rPr lang="en-US" sz="1600" kern="100" cap="all" baseline="0" dirty="0">
                <a:solidFill>
                  <a:schemeClr val="tx2"/>
                </a:solidFill>
                <a:latin typeface="Calibri" panose="020F0502020204030204" pitchFamily="34" charset="0"/>
                <a:ea typeface="+mj-ea"/>
                <a:cs typeface="Arial" panose="020B0604020202020204" pitchFamily="34" charset="0"/>
              </a:rPr>
            </a:br>
            <a:r>
              <a:rPr lang="en-US" sz="1600" b="1" kern="100" cap="all" baseline="0" dirty="0">
                <a:ln w="10160" cap="flat" cmpd="sng" algn="ctr">
                  <a:solidFill>
                    <a:srgbClr val="5B9BD5"/>
                  </a:solidFill>
                  <a:prstDash val="solid"/>
                  <a:round/>
                </a:ln>
                <a:solidFill>
                  <a:srgbClr val="FFFFFF"/>
                </a:solidFill>
                <a:effectLst>
                  <a:outerShdw blurRad="38100" dist="22860" dir="5400000" algn="tl">
                    <a:srgbClr val="000000">
                      <a:alpha val="30000"/>
                    </a:srgbClr>
                  </a:outerShdw>
                </a:effectLst>
                <a:latin typeface="Calibri" panose="020F0502020204030204" pitchFamily="34" charset="0"/>
                <a:ea typeface="+mj-ea"/>
                <a:cs typeface="Arial" panose="020B0604020202020204" pitchFamily="34" charset="0"/>
              </a:rPr>
              <a:t> </a:t>
            </a:r>
            <a:br>
              <a:rPr lang="en-US" sz="1600" kern="100" cap="all" baseline="0" dirty="0">
                <a:solidFill>
                  <a:schemeClr val="tx2"/>
                </a:solidFill>
                <a:latin typeface="Calibri" panose="020F0502020204030204" pitchFamily="34" charset="0"/>
                <a:ea typeface="+mj-ea"/>
                <a:cs typeface="Arial" panose="020B0604020202020204" pitchFamily="34" charset="0"/>
              </a:rPr>
            </a:br>
            <a:r>
              <a:rPr lang="en-US" sz="1600" b="1" kern="100" cap="all" baseline="0" dirty="0">
                <a:ln w="10160" cap="flat" cmpd="sng" algn="ctr">
                  <a:solidFill>
                    <a:srgbClr val="5B9BD5"/>
                  </a:solidFill>
                  <a:prstDash val="solid"/>
                  <a:round/>
                </a:ln>
                <a:solidFill>
                  <a:srgbClr val="FFFFFF"/>
                </a:solidFill>
                <a:effectLst>
                  <a:outerShdw blurRad="38100" dist="22860" dir="5400000" algn="tl">
                    <a:srgbClr val="000000">
                      <a:alpha val="30000"/>
                    </a:srgbClr>
                  </a:outerShdw>
                </a:effectLst>
                <a:latin typeface="Calibri" panose="020F0502020204030204" pitchFamily="34" charset="0"/>
                <a:ea typeface="+mj-ea"/>
                <a:cs typeface="Arial" panose="020B0604020202020204" pitchFamily="34" charset="0"/>
              </a:rPr>
              <a:t> </a:t>
            </a:r>
            <a:br>
              <a:rPr lang="en-US" sz="1600" kern="100" cap="all" baseline="0" dirty="0">
                <a:solidFill>
                  <a:schemeClr val="tx2"/>
                </a:solidFill>
                <a:latin typeface="Calibri" panose="020F0502020204030204" pitchFamily="34" charset="0"/>
                <a:ea typeface="+mj-ea"/>
                <a:cs typeface="Arial" panose="020B0604020202020204" pitchFamily="34" charset="0"/>
              </a:rPr>
            </a:br>
            <a:r>
              <a:rPr lang="ar-SA" sz="1600" b="1" kern="1200" cap="all" baseline="0" dirty="0">
                <a:solidFill>
                  <a:schemeClr val="tx2"/>
                </a:solidFill>
                <a:latin typeface="+mj-lt"/>
                <a:ea typeface="+mj-ea"/>
                <a:cs typeface="+mj-cs"/>
              </a:rPr>
              <a:t>العصر الجاهلي       </a:t>
            </a:r>
            <a:r>
              <a:rPr lang="en-US" sz="1600" b="1" kern="1200" cap="all" baseline="0" dirty="0">
                <a:solidFill>
                  <a:schemeClr val="tx2"/>
                </a:solidFill>
                <a:latin typeface="+mj-lt"/>
                <a:ea typeface="+mj-ea"/>
                <a:cs typeface="+mj-cs"/>
              </a:rPr>
              <a:t>    </a:t>
            </a:r>
            <a:r>
              <a:rPr lang="ar-SA" sz="1600" b="1" kern="1200" cap="all" baseline="0" dirty="0">
                <a:solidFill>
                  <a:schemeClr val="tx2"/>
                </a:solidFill>
                <a:latin typeface="+mj-lt"/>
                <a:ea typeface="+mj-ea"/>
                <a:cs typeface="+mj-cs"/>
              </a:rPr>
              <a:t>العصر الإسلامي            العصر الأموي            العصر العباسي          العصر الحديث</a:t>
            </a:r>
            <a:r>
              <a:rPr lang="en-US" sz="1600" b="1" kern="1200" cap="all" baseline="0" dirty="0">
                <a:solidFill>
                  <a:schemeClr val="tx2"/>
                </a:solidFill>
                <a:latin typeface="+mj-lt"/>
                <a:ea typeface="+mj-ea"/>
                <a:cs typeface="+mj-cs"/>
              </a:rPr>
              <a:t> </a:t>
            </a:r>
            <a:endParaRPr lang="en-US" sz="1600" b="1" kern="100" dirty="0">
              <a:effectLst/>
              <a:latin typeface="Calibri" panose="020F0502020204030204" pitchFamily="34" charset="0"/>
              <a:ea typeface="Times New Roman" panose="020F0502020204030204" pitchFamily="34" charset="0"/>
            </a:endParaRPr>
          </a:p>
        </p:txBody>
      </p:sp>
      <p:sp>
        <p:nvSpPr>
          <p:cNvPr id="6" name="Arrow: Left 5">
            <a:extLst>
              <a:ext uri="{FF2B5EF4-FFF2-40B4-BE49-F238E27FC236}">
                <a16:creationId xmlns:a16="http://schemas.microsoft.com/office/drawing/2014/main" id="{F24B22FF-0E1A-81C8-83F5-4BD996E7DF04}"/>
              </a:ext>
            </a:extLst>
          </p:cNvPr>
          <p:cNvSpPr/>
          <p:nvPr/>
        </p:nvSpPr>
        <p:spPr>
          <a:xfrm>
            <a:off x="8491917" y="4145266"/>
            <a:ext cx="394193" cy="195314"/>
          </a:xfrm>
          <a:prstGeom prst="leftArrow">
            <a:avLst>
              <a:gd name="adj1" fmla="val 11917"/>
              <a:gd name="adj2" fmla="val 50001"/>
            </a:avLst>
          </a:prstGeom>
          <a:ln/>
        </p:spPr>
        <p:style>
          <a:lnRef idx="2">
            <a:schemeClr val="dk1">
              <a:shade val="15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defTabSz="1024128">
              <a:spcAft>
                <a:spcPts val="600"/>
              </a:spcAft>
            </a:pPr>
            <a:r>
              <a:rPr lang="en-US" sz="1232" b="1" kern="100">
                <a:ln w="10160" cap="flat" cmpd="sng" algn="ctr">
                  <a:solidFill>
                    <a:srgbClr val="5B9BD5"/>
                  </a:solidFill>
                  <a:prstDash val="solid"/>
                  <a:round/>
                </a:ln>
                <a:solidFill>
                  <a:srgbClr val="FFFFFF"/>
                </a:solidFill>
                <a:effectLst>
                  <a:outerShdw blurRad="38100" dist="22860" dir="5400000" algn="tl">
                    <a:srgbClr val="000000">
                      <a:alpha val="30000"/>
                    </a:srgbClr>
                  </a:outerShdw>
                </a:effectLst>
                <a:latin typeface="+mn-lt"/>
                <a:ea typeface="+mn-ea"/>
                <a:cs typeface="Arial" panose="020B0604020202020204" pitchFamily="34" charset="0"/>
              </a:rPr>
              <a:t> </a:t>
            </a:r>
            <a:endParaRPr lang="en-US" sz="1100" kern="100">
              <a:effectLst/>
              <a:ea typeface="Times New Roman" panose="02020603050405020304" pitchFamily="18" charset="0"/>
              <a:cs typeface="Arial" panose="020B0604020202020204" pitchFamily="34" charset="0"/>
            </a:endParaRPr>
          </a:p>
        </p:txBody>
      </p:sp>
      <p:sp>
        <p:nvSpPr>
          <p:cNvPr id="9" name="Arrow: Left 8">
            <a:extLst>
              <a:ext uri="{FF2B5EF4-FFF2-40B4-BE49-F238E27FC236}">
                <a16:creationId xmlns:a16="http://schemas.microsoft.com/office/drawing/2014/main" id="{6D6B762B-4FAB-18D0-D22B-59809E65F554}"/>
              </a:ext>
            </a:extLst>
          </p:cNvPr>
          <p:cNvSpPr/>
          <p:nvPr/>
        </p:nvSpPr>
        <p:spPr>
          <a:xfrm>
            <a:off x="6366406" y="4145266"/>
            <a:ext cx="394193" cy="195314"/>
          </a:xfrm>
          <a:prstGeom prst="leftArrow">
            <a:avLst>
              <a:gd name="adj1" fmla="val 11917"/>
              <a:gd name="adj2" fmla="val 50001"/>
            </a:avLst>
          </a:prstGeom>
          <a:ln/>
        </p:spPr>
        <p:style>
          <a:lnRef idx="2">
            <a:schemeClr val="dk1">
              <a:shade val="15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defTabSz="1024128">
              <a:spcAft>
                <a:spcPts val="600"/>
              </a:spcAft>
            </a:pPr>
            <a:r>
              <a:rPr lang="en-US" sz="1232" b="1" kern="100">
                <a:ln w="10160" cap="flat" cmpd="sng" algn="ctr">
                  <a:solidFill>
                    <a:srgbClr val="5B9BD5"/>
                  </a:solidFill>
                  <a:prstDash val="solid"/>
                  <a:round/>
                </a:ln>
                <a:solidFill>
                  <a:srgbClr val="FFFFFF"/>
                </a:solidFill>
                <a:effectLst>
                  <a:outerShdw blurRad="38100" dist="22860" dir="5400000" algn="tl">
                    <a:srgbClr val="000000">
                      <a:alpha val="30000"/>
                    </a:srgbClr>
                  </a:outerShdw>
                </a:effectLst>
                <a:latin typeface="+mn-lt"/>
                <a:ea typeface="+mn-ea"/>
                <a:cs typeface="Arial" panose="020B0604020202020204" pitchFamily="34" charset="0"/>
              </a:rPr>
              <a:t> </a:t>
            </a:r>
            <a:endParaRPr lang="en-US" sz="1100" kern="100">
              <a:effectLst/>
              <a:ea typeface="Times New Roman" panose="02020603050405020304" pitchFamily="18" charset="0"/>
              <a:cs typeface="Arial" panose="020B0604020202020204" pitchFamily="34" charset="0"/>
            </a:endParaRPr>
          </a:p>
        </p:txBody>
      </p:sp>
      <p:sp>
        <p:nvSpPr>
          <p:cNvPr id="12" name="Arrow: Left 11">
            <a:extLst>
              <a:ext uri="{FF2B5EF4-FFF2-40B4-BE49-F238E27FC236}">
                <a16:creationId xmlns:a16="http://schemas.microsoft.com/office/drawing/2014/main" id="{840DDE72-E7EB-80D9-97FB-A9B05BAAF65B}"/>
              </a:ext>
            </a:extLst>
          </p:cNvPr>
          <p:cNvSpPr/>
          <p:nvPr/>
        </p:nvSpPr>
        <p:spPr>
          <a:xfrm>
            <a:off x="4433371" y="4145266"/>
            <a:ext cx="394193" cy="195314"/>
          </a:xfrm>
          <a:prstGeom prst="leftArrow">
            <a:avLst>
              <a:gd name="adj1" fmla="val 11917"/>
              <a:gd name="adj2" fmla="val 50001"/>
            </a:avLst>
          </a:prstGeom>
          <a:ln/>
        </p:spPr>
        <p:style>
          <a:lnRef idx="2">
            <a:schemeClr val="dk1">
              <a:shade val="15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defTabSz="1024128">
              <a:spcAft>
                <a:spcPts val="600"/>
              </a:spcAft>
            </a:pPr>
            <a:r>
              <a:rPr lang="en-US" sz="1232" b="1" kern="100">
                <a:ln w="10160" cap="flat" cmpd="sng" algn="ctr">
                  <a:solidFill>
                    <a:srgbClr val="5B9BD5"/>
                  </a:solidFill>
                  <a:prstDash val="solid"/>
                  <a:round/>
                </a:ln>
                <a:solidFill>
                  <a:srgbClr val="FFFFFF"/>
                </a:solidFill>
                <a:effectLst>
                  <a:outerShdw blurRad="38100" dist="22860" dir="5400000" algn="tl">
                    <a:srgbClr val="000000">
                      <a:alpha val="30000"/>
                    </a:srgbClr>
                  </a:outerShdw>
                </a:effectLst>
                <a:latin typeface="+mn-lt"/>
                <a:ea typeface="+mn-ea"/>
                <a:cs typeface="Arial" panose="020B0604020202020204" pitchFamily="34" charset="0"/>
              </a:rPr>
              <a:t> </a:t>
            </a:r>
            <a:endParaRPr lang="en-US" sz="1100" kern="100">
              <a:effectLst/>
              <a:ea typeface="Times New Roman" panose="02020603050405020304" pitchFamily="18" charset="0"/>
              <a:cs typeface="Arial" panose="020B0604020202020204" pitchFamily="34" charset="0"/>
            </a:endParaRPr>
          </a:p>
        </p:txBody>
      </p:sp>
      <p:sp>
        <p:nvSpPr>
          <p:cNvPr id="15" name="Arrow: Left 14">
            <a:extLst>
              <a:ext uri="{FF2B5EF4-FFF2-40B4-BE49-F238E27FC236}">
                <a16:creationId xmlns:a16="http://schemas.microsoft.com/office/drawing/2014/main" id="{E306861A-E2D0-8751-77AF-3004B4C0925E}"/>
              </a:ext>
            </a:extLst>
          </p:cNvPr>
          <p:cNvSpPr/>
          <p:nvPr/>
        </p:nvSpPr>
        <p:spPr>
          <a:xfrm>
            <a:off x="2307860" y="4145266"/>
            <a:ext cx="394193" cy="195314"/>
          </a:xfrm>
          <a:prstGeom prst="leftArrow">
            <a:avLst>
              <a:gd name="adj1" fmla="val 11917"/>
              <a:gd name="adj2" fmla="val 50001"/>
            </a:avLst>
          </a:prstGeom>
          <a:ln/>
        </p:spPr>
        <p:style>
          <a:lnRef idx="2">
            <a:schemeClr val="dk1">
              <a:shade val="15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defTabSz="1024128">
              <a:spcAft>
                <a:spcPts val="600"/>
              </a:spcAft>
            </a:pPr>
            <a:r>
              <a:rPr lang="en-US" sz="1232" b="1" kern="100">
                <a:ln w="10160" cap="flat" cmpd="sng" algn="ctr">
                  <a:solidFill>
                    <a:srgbClr val="5B9BD5"/>
                  </a:solidFill>
                  <a:prstDash val="solid"/>
                  <a:round/>
                </a:ln>
                <a:solidFill>
                  <a:srgbClr val="FFFFFF"/>
                </a:solidFill>
                <a:effectLst>
                  <a:outerShdw blurRad="38100" dist="22860" dir="5400000" algn="tl">
                    <a:srgbClr val="000000">
                      <a:alpha val="30000"/>
                    </a:srgbClr>
                  </a:outerShdw>
                </a:effectLst>
                <a:latin typeface="+mn-lt"/>
                <a:ea typeface="+mn-ea"/>
                <a:cs typeface="Arial" panose="020B0604020202020204" pitchFamily="34" charset="0"/>
              </a:rPr>
              <a:t> </a:t>
            </a:r>
            <a:endParaRPr lang="en-US" sz="1100" kern="100">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95119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10505-EF06-7B00-BBDC-4CBF6B29AAD2}"/>
              </a:ext>
            </a:extLst>
          </p:cNvPr>
          <p:cNvSpPr>
            <a:spLocks noGrp="1"/>
          </p:cNvSpPr>
          <p:nvPr>
            <p:ph type="title"/>
          </p:nvPr>
        </p:nvSpPr>
        <p:spPr/>
        <p:txBody>
          <a:bodyPr/>
          <a:lstStyle/>
          <a:p>
            <a:pPr algn="ctr"/>
            <a:r>
              <a:rPr lang="ar-SA" sz="4000" b="1" dirty="0">
                <a:solidFill>
                  <a:schemeClr val="bg1">
                    <a:lumMod val="10000"/>
                  </a:schemeClr>
                </a:solidFill>
                <a:effectLst/>
                <a:ea typeface="Times New Roman" panose="02020603050405020304" pitchFamily="18" charset="0"/>
                <a:cs typeface="Times New Roman" panose="02020603050405020304" pitchFamily="18" charset="0"/>
              </a:rPr>
              <a:t>الحكم والامثال</a:t>
            </a:r>
            <a:r>
              <a:rPr lang="en-US" dirty="0">
                <a:effectLst/>
              </a:rPr>
              <a:t> </a:t>
            </a:r>
            <a:endParaRPr lang="en-US" dirty="0"/>
          </a:p>
        </p:txBody>
      </p:sp>
      <p:sp>
        <p:nvSpPr>
          <p:cNvPr id="3" name="Content Placeholder 2">
            <a:extLst>
              <a:ext uri="{FF2B5EF4-FFF2-40B4-BE49-F238E27FC236}">
                <a16:creationId xmlns:a16="http://schemas.microsoft.com/office/drawing/2014/main" id="{3CC02946-584A-F5CF-4F89-CBF9609777F2}"/>
              </a:ext>
            </a:extLst>
          </p:cNvPr>
          <p:cNvSpPr>
            <a:spLocks noGrp="1"/>
          </p:cNvSpPr>
          <p:nvPr>
            <p:ph idx="1"/>
          </p:nvPr>
        </p:nvSpPr>
        <p:spPr>
          <a:xfrm>
            <a:off x="1295400" y="1638300"/>
            <a:ext cx="9601200" cy="3581400"/>
          </a:xfrm>
        </p:spPr>
        <p:txBody>
          <a:bodyPr>
            <a:noAutofit/>
          </a:bodyPr>
          <a:lstStyle/>
          <a:p>
            <a:pPr marL="0" lvl="0" indent="0" algn="r" rtl="1">
              <a:buNone/>
            </a:pPr>
            <a:r>
              <a:rPr lang="en-US" sz="3200" b="1" kern="100" dirty="0">
                <a:solidFill>
                  <a:srgbClr val="2F5597"/>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3200" b="1" kern="100" dirty="0">
                <a:solidFill>
                  <a:srgbClr val="2F5597"/>
                </a:solidFill>
                <a:effectLst/>
                <a:latin typeface="Times New Roman" panose="02020603050405020304" pitchFamily="18" charset="0"/>
                <a:ea typeface="Times New Roman" panose="02020603050405020304" pitchFamily="18" charset="0"/>
                <a:cs typeface="Times New Roman" panose="02020603050405020304" pitchFamily="18" charset="0"/>
              </a:rPr>
              <a:t>جملة لغوية عن تجربة وتستخدم في مواقف مشابهه لتلك الخبرة أو التجربة.</a:t>
            </a:r>
            <a:endParaRPr lang="en-US" sz="3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buNone/>
            </a:pPr>
            <a:r>
              <a:rPr lang="en-US" sz="3200" b="1" kern="100" dirty="0">
                <a:solidFill>
                  <a:schemeClr val="bg1">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3200" b="1" kern="100" dirty="0">
                <a:solidFill>
                  <a:schemeClr val="bg1">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خصائص المثل: </a:t>
            </a:r>
            <a:r>
              <a:rPr lang="ar-SA" sz="3200" b="1" kern="100" dirty="0">
                <a:solidFill>
                  <a:srgbClr val="2F5597"/>
                </a:solidFill>
                <a:effectLst/>
                <a:latin typeface="Times New Roman" panose="02020603050405020304" pitchFamily="18" charset="0"/>
                <a:ea typeface="Times New Roman" panose="02020603050405020304" pitchFamily="18" charset="0"/>
                <a:cs typeface="Times New Roman" panose="02020603050405020304" pitchFamily="18" charset="0"/>
              </a:rPr>
              <a:t>الاختصار</a:t>
            </a:r>
            <a:endParaRPr lang="en-US" sz="3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r" rtl="1">
              <a:buNone/>
            </a:pPr>
            <a:r>
              <a:rPr lang="en-US" sz="3200" b="1" kern="100" dirty="0">
                <a:solidFill>
                  <a:schemeClr val="bg1">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3200" b="1" kern="100" dirty="0">
                <a:solidFill>
                  <a:schemeClr val="bg1">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المثل مجهول المؤلف:</a:t>
            </a:r>
            <a:r>
              <a:rPr lang="ar-SA" sz="3200" b="1" kern="100" dirty="0">
                <a:solidFill>
                  <a:srgbClr val="2F5597"/>
                </a:solidFill>
                <a:effectLst/>
                <a:latin typeface="Times New Roman" panose="02020603050405020304" pitchFamily="18" charset="0"/>
                <a:ea typeface="Times New Roman" panose="02020603050405020304" pitchFamily="18" charset="0"/>
                <a:cs typeface="Times New Roman" panose="02020603050405020304" pitchFamily="18" charset="0"/>
              </a:rPr>
              <a:t> لا يتم انتاجة مرة واحدة بل على عدة مراحل وأصحاب المثل من عوام الناس لايهتمون بفكرة المؤلف.</a:t>
            </a:r>
            <a:endParaRPr lang="en-US" sz="3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buNone/>
            </a:pPr>
            <a:r>
              <a:rPr lang="en-US" sz="3200" b="1" kern="100" dirty="0">
                <a:solidFill>
                  <a:srgbClr val="2F5597"/>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3200" b="1" kern="100" dirty="0">
                <a:solidFill>
                  <a:srgbClr val="2F5597"/>
                </a:solidFill>
                <a:effectLst/>
                <a:latin typeface="Times New Roman" panose="02020603050405020304" pitchFamily="18" charset="0"/>
                <a:ea typeface="Times New Roman" panose="02020603050405020304" pitchFamily="18" charset="0"/>
                <a:cs typeface="Times New Roman" panose="02020603050405020304" pitchFamily="18" charset="0"/>
              </a:rPr>
              <a:t>الامثال الشعبية متناقضة لانها هي تجميع عشوائي لخبرة الشعوب.</a:t>
            </a:r>
            <a:endParaRPr lang="en-US" sz="3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buNone/>
            </a:pPr>
            <a:r>
              <a:rPr lang="en-US" sz="3200" b="1" kern="100" dirty="0">
                <a:solidFill>
                  <a:srgbClr val="2F5597"/>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3200" b="1" kern="100" dirty="0">
                <a:solidFill>
                  <a:srgbClr val="2F5597"/>
                </a:solidFill>
                <a:effectLst/>
                <a:latin typeface="Times New Roman" panose="02020603050405020304" pitchFamily="18" charset="0"/>
                <a:ea typeface="Times New Roman" panose="02020603050405020304" pitchFamily="18" charset="0"/>
                <a:cs typeface="Times New Roman" panose="02020603050405020304" pitchFamily="18" charset="0"/>
              </a:rPr>
              <a:t>المثل يثبت على صورة واحدة من حيث التأنيث والتذكير والمفرد والجمع وحتى ان كان فيه خطأ لغوي.</a:t>
            </a:r>
            <a:endParaRPr lang="en-US" sz="3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8390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CC13B-EC6B-E44C-2071-663B206EC4A6}"/>
              </a:ext>
            </a:extLst>
          </p:cNvPr>
          <p:cNvSpPr>
            <a:spLocks noGrp="1"/>
          </p:cNvSpPr>
          <p:nvPr>
            <p:ph type="title"/>
          </p:nvPr>
        </p:nvSpPr>
        <p:spPr/>
        <p:txBody>
          <a:bodyPr/>
          <a:lstStyle/>
          <a:p>
            <a:pPr algn="ctr"/>
            <a:r>
              <a:rPr lang="ar-SA" sz="4000" b="1" dirty="0">
                <a:solidFill>
                  <a:schemeClr val="bg1">
                    <a:lumMod val="10000"/>
                  </a:schemeClr>
                </a:solidFill>
                <a:effectLst/>
                <a:ea typeface="Times New Roman" panose="02020603050405020304" pitchFamily="18" charset="0"/>
                <a:cs typeface="Times New Roman" panose="02020603050405020304" pitchFamily="18" charset="0"/>
              </a:rPr>
              <a:t>سجع الكهان</a:t>
            </a:r>
            <a:r>
              <a:rPr lang="en-US" dirty="0">
                <a:effectLst/>
              </a:rPr>
              <a:t> </a:t>
            </a:r>
            <a:endParaRPr lang="en-US" dirty="0"/>
          </a:p>
        </p:txBody>
      </p:sp>
      <p:sp>
        <p:nvSpPr>
          <p:cNvPr id="3" name="Content Placeholder 2">
            <a:extLst>
              <a:ext uri="{FF2B5EF4-FFF2-40B4-BE49-F238E27FC236}">
                <a16:creationId xmlns:a16="http://schemas.microsoft.com/office/drawing/2014/main" id="{F5BCE3D9-FDFD-0C81-AC96-181A467BD29A}"/>
              </a:ext>
            </a:extLst>
          </p:cNvPr>
          <p:cNvSpPr>
            <a:spLocks noGrp="1"/>
          </p:cNvSpPr>
          <p:nvPr>
            <p:ph idx="1"/>
          </p:nvPr>
        </p:nvSpPr>
        <p:spPr/>
        <p:txBody>
          <a:bodyPr/>
          <a:lstStyle/>
          <a:p>
            <a:pPr marL="0" lvl="0" indent="0" algn="r" rtl="1">
              <a:buNone/>
            </a:pPr>
            <a:r>
              <a:rPr lang="ar-SA" sz="3200" b="1" kern="100" dirty="0">
                <a:solidFill>
                  <a:srgbClr val="2F5597"/>
                </a:solidFill>
                <a:effectLst/>
                <a:latin typeface="Times New Roman" panose="02020603050405020304" pitchFamily="18" charset="0"/>
                <a:ea typeface="Times New Roman" panose="02020603050405020304" pitchFamily="18" charset="0"/>
                <a:cs typeface="Times New Roman" panose="02020603050405020304" pitchFamily="18" charset="0"/>
              </a:rPr>
              <a:t>رجل الدين الوثني (يعبد الاصنام)</a:t>
            </a:r>
            <a:endParaRPr lang="en-US" sz="3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buNone/>
            </a:pPr>
            <a:r>
              <a:rPr lang="ar-SA" sz="3200" b="1" kern="100" dirty="0">
                <a:solidFill>
                  <a:srgbClr val="191919"/>
                </a:solidFill>
                <a:effectLst/>
                <a:latin typeface="Times New Roman" panose="02020603050405020304" pitchFamily="18" charset="0"/>
                <a:ea typeface="Times New Roman" panose="02020603050405020304" pitchFamily="18" charset="0"/>
                <a:cs typeface="Times New Roman" panose="02020603050405020304" pitchFamily="18" charset="0"/>
              </a:rPr>
              <a:t>سمات سجع الكهان ؟</a:t>
            </a:r>
            <a:endParaRPr lang="en-US" sz="3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r" rtl="1">
              <a:buNone/>
            </a:pPr>
            <a:r>
              <a:rPr lang="ar-SA" sz="3200" b="1" kern="100" dirty="0">
                <a:solidFill>
                  <a:srgbClr val="2F5597"/>
                </a:solidFill>
                <a:effectLst/>
                <a:latin typeface="Times New Roman" panose="02020603050405020304" pitchFamily="18" charset="0"/>
                <a:ea typeface="Times New Roman" panose="02020603050405020304" pitchFamily="18" charset="0"/>
                <a:cs typeface="Times New Roman" panose="02020603050405020304" pitchFamily="18" charset="0"/>
              </a:rPr>
              <a:t>السجع الكثيف</a:t>
            </a:r>
            <a:endParaRPr lang="en-US" sz="3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r" rtl="1">
              <a:buNone/>
            </a:pPr>
            <a:r>
              <a:rPr lang="ar-SA" sz="3200" b="1" kern="100" dirty="0">
                <a:solidFill>
                  <a:srgbClr val="2F5597"/>
                </a:solidFill>
                <a:effectLst/>
                <a:latin typeface="Times New Roman" panose="02020603050405020304" pitchFamily="18" charset="0"/>
                <a:ea typeface="Times New Roman" panose="02020603050405020304" pitchFamily="18" charset="0"/>
                <a:cs typeface="Times New Roman" panose="02020603050405020304" pitchFamily="18" charset="0"/>
              </a:rPr>
              <a:t>غموض المعنى (لمرونة التفسير)</a:t>
            </a:r>
            <a:endParaRPr lang="en-US" sz="3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47522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20BEC-6E7B-D142-ED02-88BDB15A5452}"/>
              </a:ext>
            </a:extLst>
          </p:cNvPr>
          <p:cNvSpPr>
            <a:spLocks noGrp="1"/>
          </p:cNvSpPr>
          <p:nvPr>
            <p:ph type="title"/>
          </p:nvPr>
        </p:nvSpPr>
        <p:spPr/>
        <p:txBody>
          <a:bodyPr/>
          <a:lstStyle/>
          <a:p>
            <a:pPr algn="ctr"/>
            <a:r>
              <a:rPr lang="ar-SA" sz="4000" b="1" dirty="0">
                <a:solidFill>
                  <a:schemeClr val="bg1">
                    <a:lumMod val="10000"/>
                  </a:schemeClr>
                </a:solidFill>
                <a:effectLst/>
                <a:ea typeface="Times New Roman" panose="02020603050405020304" pitchFamily="18" charset="0"/>
                <a:cs typeface="Times New Roman" panose="02020603050405020304" pitchFamily="18" charset="0"/>
              </a:rPr>
              <a:t>الخطابة الجاهلية</a:t>
            </a:r>
            <a:r>
              <a:rPr lang="en-US" dirty="0">
                <a:effectLst/>
              </a:rPr>
              <a:t> </a:t>
            </a:r>
            <a:endParaRPr lang="en-US" dirty="0"/>
          </a:p>
        </p:txBody>
      </p:sp>
      <p:sp>
        <p:nvSpPr>
          <p:cNvPr id="3" name="Content Placeholder 2">
            <a:extLst>
              <a:ext uri="{FF2B5EF4-FFF2-40B4-BE49-F238E27FC236}">
                <a16:creationId xmlns:a16="http://schemas.microsoft.com/office/drawing/2014/main" id="{AB5735A8-4F64-3DC8-7303-6B0C7DD6DCC2}"/>
              </a:ext>
            </a:extLst>
          </p:cNvPr>
          <p:cNvSpPr>
            <a:spLocks noGrp="1"/>
          </p:cNvSpPr>
          <p:nvPr>
            <p:ph idx="1"/>
          </p:nvPr>
        </p:nvSpPr>
        <p:spPr>
          <a:xfrm>
            <a:off x="1547640" y="1428750"/>
            <a:ext cx="9601200" cy="3581400"/>
          </a:xfrm>
        </p:spPr>
        <p:txBody>
          <a:bodyPr>
            <a:noAutofit/>
          </a:bodyPr>
          <a:lstStyle/>
          <a:p>
            <a:pPr marL="0" lvl="0" indent="0" algn="r" rtl="1">
              <a:buNone/>
            </a:pPr>
            <a:r>
              <a:rPr lang="en-US" sz="1800" b="1" kern="100" dirty="0">
                <a:solidFill>
                  <a:srgbClr val="19191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800" b="1" kern="100" dirty="0">
                <a:solidFill>
                  <a:srgbClr val="191919"/>
                </a:solidFill>
                <a:effectLst/>
                <a:latin typeface="Times New Roman" panose="02020603050405020304" pitchFamily="18" charset="0"/>
                <a:ea typeface="Times New Roman" panose="02020603050405020304" pitchFamily="18" charset="0"/>
                <a:cs typeface="Times New Roman" panose="02020603050405020304" pitchFamily="18" charset="0"/>
              </a:rPr>
              <a:t>لماذا الخطابة كانت من أهم أنواع النثر ؟</a:t>
            </a:r>
            <a:endParaRPr lang="en-US"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r" rtl="1">
              <a:buNone/>
            </a:pPr>
            <a:r>
              <a:rPr lang="ar-SA" sz="1800" b="1" kern="100" dirty="0">
                <a:solidFill>
                  <a:srgbClr val="2F5597"/>
                </a:solidFill>
                <a:effectLst/>
                <a:latin typeface="Times New Roman" panose="02020603050405020304" pitchFamily="18" charset="0"/>
                <a:ea typeface="Times New Roman" panose="02020603050405020304" pitchFamily="18" charset="0"/>
                <a:cs typeface="Times New Roman" panose="02020603050405020304" pitchFamily="18" charset="0"/>
              </a:rPr>
              <a:t>لانها كانت مشتركه في كل الأنشطة الاجتماعية.</a:t>
            </a:r>
            <a:endParaRPr lang="en-US"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buNone/>
            </a:pPr>
            <a:r>
              <a:rPr lang="en-US" sz="1800" b="1" kern="100" dirty="0">
                <a:solidFill>
                  <a:srgbClr val="19191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800" b="1" kern="100" dirty="0">
                <a:solidFill>
                  <a:srgbClr val="191919"/>
                </a:solidFill>
                <a:effectLst/>
                <a:latin typeface="Times New Roman" panose="02020603050405020304" pitchFamily="18" charset="0"/>
                <a:ea typeface="Times New Roman" panose="02020603050405020304" pitchFamily="18" charset="0"/>
                <a:cs typeface="Times New Roman" panose="02020603050405020304" pitchFamily="18" charset="0"/>
              </a:rPr>
              <a:t>صفات الخطيب ؟</a:t>
            </a:r>
            <a:endParaRPr lang="en-US"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r" rtl="1">
              <a:buNone/>
            </a:pPr>
            <a:r>
              <a:rPr lang="ar-SA" sz="1800" b="1" kern="100" dirty="0">
                <a:solidFill>
                  <a:srgbClr val="2F5597"/>
                </a:solidFill>
                <a:effectLst/>
                <a:latin typeface="Times New Roman" panose="02020603050405020304" pitchFamily="18" charset="0"/>
                <a:ea typeface="Times New Roman" panose="02020603050405020304" pitchFamily="18" charset="0"/>
                <a:cs typeface="Times New Roman" panose="02020603050405020304" pitchFamily="18" charset="0"/>
              </a:rPr>
              <a:t>خبير اللغة والثقافة</a:t>
            </a:r>
            <a:endParaRPr lang="en-US"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r" rtl="1">
              <a:buNone/>
            </a:pPr>
            <a:r>
              <a:rPr lang="ar-SA" sz="1800" b="1" kern="100" dirty="0">
                <a:solidFill>
                  <a:srgbClr val="2F5597"/>
                </a:solidFill>
                <a:effectLst/>
                <a:latin typeface="Times New Roman" panose="02020603050405020304" pitchFamily="18" charset="0"/>
                <a:ea typeface="Times New Roman" panose="02020603050405020304" pitchFamily="18" charset="0"/>
                <a:cs typeface="Times New Roman" panose="02020603050405020304" pitchFamily="18" charset="0"/>
              </a:rPr>
              <a:t>لبق الحديث</a:t>
            </a:r>
            <a:endParaRPr lang="en-US"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r" rtl="1">
              <a:buNone/>
            </a:pPr>
            <a:r>
              <a:rPr lang="ar-SA" sz="1800" b="1" kern="100" dirty="0">
                <a:solidFill>
                  <a:srgbClr val="2F5597"/>
                </a:solidFill>
                <a:effectLst/>
                <a:latin typeface="Times New Roman" panose="02020603050405020304" pitchFamily="18" charset="0"/>
                <a:ea typeface="Times New Roman" panose="02020603050405020304" pitchFamily="18" charset="0"/>
                <a:cs typeface="Times New Roman" panose="02020603050405020304" pitchFamily="18" charset="0"/>
              </a:rPr>
              <a:t>شخص محترم في بيئته </a:t>
            </a:r>
            <a:endParaRPr lang="en-US"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buNone/>
            </a:pPr>
            <a:r>
              <a:rPr lang="en-US" sz="1800" b="1" kern="100" dirty="0">
                <a:solidFill>
                  <a:srgbClr val="19191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1800" b="1" kern="100" dirty="0">
                <a:solidFill>
                  <a:srgbClr val="191919"/>
                </a:solidFill>
                <a:effectLst/>
                <a:latin typeface="Times New Roman" panose="02020603050405020304" pitchFamily="18" charset="0"/>
                <a:ea typeface="Times New Roman" panose="02020603050405020304" pitchFamily="18" charset="0"/>
                <a:cs typeface="Times New Roman" panose="02020603050405020304" pitchFamily="18" charset="0"/>
              </a:rPr>
              <a:t>خصائص الخطبة الجاهلية ؟</a:t>
            </a:r>
            <a:endParaRPr lang="en-US"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buNone/>
            </a:pPr>
            <a:r>
              <a:rPr lang="ar-SA" sz="1800" b="1" kern="100" dirty="0">
                <a:solidFill>
                  <a:srgbClr val="2F5597"/>
                </a:solidFill>
                <a:effectLst/>
                <a:latin typeface="Times New Roman" panose="02020603050405020304" pitchFamily="18" charset="0"/>
                <a:ea typeface="Times New Roman" panose="02020603050405020304" pitchFamily="18" charset="0"/>
                <a:cs typeface="Times New Roman" panose="02020603050405020304" pitchFamily="18" charset="0"/>
              </a:rPr>
              <a:t>السجع</a:t>
            </a:r>
            <a:endParaRPr lang="en-US"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buNone/>
            </a:pPr>
            <a:r>
              <a:rPr lang="ar-SA" sz="1800" b="1" kern="100" dirty="0">
                <a:solidFill>
                  <a:srgbClr val="2F5597"/>
                </a:solidFill>
                <a:effectLst/>
                <a:latin typeface="Times New Roman" panose="02020603050405020304" pitchFamily="18" charset="0"/>
                <a:ea typeface="Times New Roman" panose="02020603050405020304" pitchFamily="18" charset="0"/>
                <a:cs typeface="Times New Roman" panose="02020603050405020304" pitchFamily="18" charset="0"/>
              </a:rPr>
              <a:t>الجناس ( تشابه الكلمات أو تطابقها بالنطق)</a:t>
            </a:r>
            <a:endParaRPr lang="en-US"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buNone/>
            </a:pPr>
            <a:r>
              <a:rPr lang="ar-SA" sz="1800" b="1" kern="100" dirty="0">
                <a:solidFill>
                  <a:srgbClr val="2F5597"/>
                </a:solidFill>
                <a:effectLst/>
                <a:latin typeface="Times New Roman" panose="02020603050405020304" pitchFamily="18" charset="0"/>
                <a:ea typeface="Times New Roman" panose="02020603050405020304" pitchFamily="18" charset="0"/>
                <a:cs typeface="Times New Roman" panose="02020603050405020304" pitchFamily="18" charset="0"/>
              </a:rPr>
              <a:t>تدور الخطبة حول موضوع واحد </a:t>
            </a:r>
            <a:endParaRPr lang="en-US"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buNone/>
            </a:pPr>
            <a:r>
              <a:rPr lang="ar-SA" sz="1800" b="1" kern="100" dirty="0">
                <a:solidFill>
                  <a:srgbClr val="2F5597"/>
                </a:solidFill>
                <a:effectLst/>
                <a:latin typeface="Times New Roman" panose="02020603050405020304" pitchFamily="18" charset="0"/>
                <a:ea typeface="Times New Roman" panose="02020603050405020304" pitchFamily="18" charset="0"/>
                <a:cs typeface="Times New Roman" panose="02020603050405020304" pitchFamily="18" charset="0"/>
              </a:rPr>
              <a:t>الجمل قصيرة ومتوازنة</a:t>
            </a:r>
            <a:endParaRPr lang="en-US"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buNone/>
            </a:pPr>
            <a:r>
              <a:rPr lang="ar-SA" sz="1800" b="1" kern="100" dirty="0">
                <a:solidFill>
                  <a:srgbClr val="2F5597"/>
                </a:solidFill>
                <a:effectLst/>
                <a:latin typeface="Times New Roman" panose="02020603050405020304" pitchFamily="18" charset="0"/>
                <a:ea typeface="Times New Roman" panose="02020603050405020304" pitchFamily="18" charset="0"/>
                <a:cs typeface="Times New Roman" panose="02020603050405020304" pitchFamily="18" charset="0"/>
              </a:rPr>
              <a:t>التضاد </a:t>
            </a:r>
            <a:endParaRPr lang="en-US"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buNone/>
            </a:pPr>
            <a:r>
              <a:rPr lang="ar-SA" sz="1800" b="1" kern="100" dirty="0">
                <a:solidFill>
                  <a:srgbClr val="2F5597"/>
                </a:solidFill>
                <a:effectLst/>
                <a:latin typeface="Times New Roman" panose="02020603050405020304" pitchFamily="18" charset="0"/>
                <a:ea typeface="Times New Roman" panose="02020603050405020304" pitchFamily="18" charset="0"/>
                <a:cs typeface="Times New Roman" panose="02020603050405020304" pitchFamily="18" charset="0"/>
              </a:rPr>
              <a:t>وجود جملة استفتاحية هدفها لفت الانتباه.</a:t>
            </a:r>
            <a:endParaRPr lang="en-US"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7636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C9B2E-0168-7266-B016-71894A6B6384}"/>
              </a:ext>
            </a:extLst>
          </p:cNvPr>
          <p:cNvSpPr>
            <a:spLocks noGrp="1"/>
          </p:cNvSpPr>
          <p:nvPr>
            <p:ph type="title"/>
          </p:nvPr>
        </p:nvSpPr>
        <p:spPr/>
        <p:txBody>
          <a:bodyPr>
            <a:normAutofit/>
          </a:bodyPr>
          <a:lstStyle/>
          <a:p>
            <a:pPr algn="ctr"/>
            <a:r>
              <a:rPr lang="ar-SA" sz="4000" b="1" kern="100" dirty="0">
                <a:solidFill>
                  <a:srgbClr val="191919"/>
                </a:solidFill>
                <a:effectLst/>
                <a:latin typeface="Calibri" panose="020F0502020204030204" pitchFamily="34" charset="0"/>
                <a:ea typeface="Times New Roman" panose="02020603050405020304" pitchFamily="18" charset="0"/>
                <a:cs typeface="Times New Roman" panose="02020603050405020304" pitchFamily="18" charset="0"/>
              </a:rPr>
              <a:t>موقف الإسلام من الشعر (صدر الإسلام)</a:t>
            </a:r>
            <a:br>
              <a:rPr lang="en-US" sz="4000" kern="100" dirty="0">
                <a:effectLst/>
                <a:latin typeface="Calibri" panose="020F0502020204030204" pitchFamily="34" charset="0"/>
                <a:ea typeface="Times New Roman" panose="02020603050405020304" pitchFamily="18" charset="0"/>
                <a:cs typeface="Arial" panose="020B0604020202020204" pitchFamily="34" charset="0"/>
              </a:rPr>
            </a:br>
            <a:endParaRPr lang="en-US" sz="4000" dirty="0"/>
          </a:p>
        </p:txBody>
      </p:sp>
      <p:graphicFrame>
        <p:nvGraphicFramePr>
          <p:cNvPr id="5" name="Table 4">
            <a:extLst>
              <a:ext uri="{FF2B5EF4-FFF2-40B4-BE49-F238E27FC236}">
                <a16:creationId xmlns:a16="http://schemas.microsoft.com/office/drawing/2014/main" id="{E28D9302-0602-4CE1-15A2-C5D0233CD87B}"/>
              </a:ext>
            </a:extLst>
          </p:cNvPr>
          <p:cNvGraphicFramePr/>
          <p:nvPr>
            <p:extLst>
              <p:ext uri="{D42A27DB-BD31-4B8C-83A1-F6EECF244321}">
                <p14:modId xmlns:p14="http://schemas.microsoft.com/office/powerpoint/2010/main" val="1749238286"/>
              </p:ext>
            </p:extLst>
          </p:nvPr>
        </p:nvGraphicFramePr>
        <p:xfrm>
          <a:off x="2455785" y="1589127"/>
          <a:ext cx="7432830" cy="1828800"/>
        </p:xfrm>
        <a:graphic>
          <a:graphicData uri="http://schemas.openxmlformats.org/drawingml/2006/table">
            <a:tbl>
              <a:tblPr rtl="1">
                <a:tableStyleId>{5C22544A-7EE6-4342-B048-85BDC9FD1C3A}</a:tableStyleId>
              </a:tblPr>
              <a:tblGrid>
                <a:gridCol w="3715819">
                  <a:extLst>
                    <a:ext uri="{9D8B030D-6E8A-4147-A177-3AD203B41FA5}">
                      <a16:colId xmlns:a16="http://schemas.microsoft.com/office/drawing/2014/main" val="867706448"/>
                    </a:ext>
                  </a:extLst>
                </a:gridCol>
                <a:gridCol w="3717011">
                  <a:extLst>
                    <a:ext uri="{9D8B030D-6E8A-4147-A177-3AD203B41FA5}">
                      <a16:colId xmlns:a16="http://schemas.microsoft.com/office/drawing/2014/main" val="970764705"/>
                    </a:ext>
                  </a:extLst>
                </a:gridCol>
              </a:tblGrid>
              <a:tr h="97096">
                <a:tc>
                  <a:txBody>
                    <a:bodyPr/>
                    <a:lstStyle/>
                    <a:p>
                      <a:pPr marL="0" marR="0" algn="ctr" rtl="1">
                        <a:spcBef>
                          <a:spcPts val="0"/>
                        </a:spcBef>
                        <a:spcAft>
                          <a:spcPts val="0"/>
                        </a:spcAft>
                      </a:pPr>
                      <a:r>
                        <a:rPr lang="ar-SA" sz="2000" kern="100" dirty="0">
                          <a:effectLst/>
                          <a:highlight>
                            <a:srgbClr val="808080"/>
                          </a:highlight>
                        </a:rPr>
                        <a:t>الإسلام أضعف الشعر</a:t>
                      </a:r>
                      <a:endParaRPr lang="en-US" sz="2000" kern="100" dirty="0">
                        <a:effectLst/>
                        <a:highlight>
                          <a:srgbClr val="808080"/>
                        </a:highligh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spcBef>
                          <a:spcPts val="0"/>
                        </a:spcBef>
                        <a:spcAft>
                          <a:spcPts val="0"/>
                        </a:spcAft>
                      </a:pPr>
                      <a:r>
                        <a:rPr lang="ar-SA" sz="2000" kern="100" dirty="0">
                          <a:effectLst/>
                          <a:highlight>
                            <a:srgbClr val="808080"/>
                          </a:highlight>
                        </a:rPr>
                        <a:t>الإسلام قوى الشعر</a:t>
                      </a:r>
                      <a:endParaRPr lang="en-US" sz="2000" kern="100" dirty="0">
                        <a:effectLst/>
                        <a:highlight>
                          <a:srgbClr val="808080"/>
                        </a:highligh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149715157"/>
                  </a:ext>
                </a:extLst>
              </a:tr>
              <a:tr h="194191">
                <a:tc>
                  <a:txBody>
                    <a:bodyPr/>
                    <a:lstStyle/>
                    <a:p>
                      <a:pPr marL="0" marR="0" algn="ctr" rtl="1">
                        <a:spcBef>
                          <a:spcPts val="0"/>
                        </a:spcBef>
                        <a:spcAft>
                          <a:spcPts val="0"/>
                        </a:spcAft>
                      </a:pPr>
                      <a:r>
                        <a:rPr lang="ar-SA" sz="2000" kern="100" dirty="0">
                          <a:effectLst/>
                        </a:rPr>
                        <a:t>انشغال الشعراء بالقرآن</a:t>
                      </a:r>
                      <a:endParaRPr lang="en-US" sz="2000"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spcBef>
                          <a:spcPts val="0"/>
                        </a:spcBef>
                        <a:spcAft>
                          <a:spcPts val="0"/>
                        </a:spcAft>
                      </a:pPr>
                      <a:r>
                        <a:rPr lang="ar-SA" sz="2000" kern="100" dirty="0">
                          <a:effectLst/>
                        </a:rPr>
                        <a:t>الواقع السياسي</a:t>
                      </a:r>
                      <a:endParaRPr lang="en-US" sz="2000" kern="100" dirty="0">
                        <a:effectLst/>
                      </a:endParaRPr>
                    </a:p>
                    <a:p>
                      <a:pPr marL="0" marR="0" algn="ctr" rtl="1">
                        <a:spcBef>
                          <a:spcPts val="0"/>
                        </a:spcBef>
                        <a:spcAft>
                          <a:spcPts val="0"/>
                        </a:spcAft>
                      </a:pPr>
                      <a:r>
                        <a:rPr lang="ar-SA" sz="2000" kern="100" dirty="0">
                          <a:effectLst/>
                        </a:rPr>
                        <a:t> ( موضوعات حديثة)</a:t>
                      </a:r>
                      <a:endParaRPr lang="en-US" sz="2000"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406835397"/>
                  </a:ext>
                </a:extLst>
              </a:tr>
              <a:tr h="97096">
                <a:tc>
                  <a:txBody>
                    <a:bodyPr/>
                    <a:lstStyle/>
                    <a:p>
                      <a:pPr marL="0" marR="0" algn="ctr" rtl="1">
                        <a:spcBef>
                          <a:spcPts val="0"/>
                        </a:spcBef>
                        <a:spcAft>
                          <a:spcPts val="0"/>
                        </a:spcAft>
                      </a:pPr>
                      <a:r>
                        <a:rPr lang="ar-SA" sz="2000" kern="100" dirty="0">
                          <a:effectLst/>
                        </a:rPr>
                        <a:t>رفض بعض موضوعات الشعر</a:t>
                      </a:r>
                      <a:endParaRPr lang="en-US" sz="2000"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spcBef>
                          <a:spcPts val="0"/>
                        </a:spcBef>
                        <a:spcAft>
                          <a:spcPts val="0"/>
                        </a:spcAft>
                      </a:pPr>
                      <a:r>
                        <a:rPr lang="ar-SA" sz="2000" kern="100">
                          <a:effectLst/>
                        </a:rPr>
                        <a:t>وصلنا كم كبير من الشعراء </a:t>
                      </a:r>
                      <a:endParaRPr lang="en-US" sz="2000" kern="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624141134"/>
                  </a:ext>
                </a:extLst>
              </a:tr>
              <a:tr h="97096">
                <a:tc>
                  <a:txBody>
                    <a:bodyPr/>
                    <a:lstStyle/>
                    <a:p>
                      <a:pPr marL="0" marR="0" algn="ctr" rtl="1">
                        <a:spcBef>
                          <a:spcPts val="0"/>
                        </a:spcBef>
                        <a:spcAft>
                          <a:spcPts val="0"/>
                        </a:spcAft>
                      </a:pPr>
                      <a:endParaRPr lang="en-US" sz="2000"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spcBef>
                          <a:spcPts val="0"/>
                        </a:spcBef>
                        <a:spcAft>
                          <a:spcPts val="0"/>
                        </a:spcAft>
                      </a:pPr>
                      <a:r>
                        <a:rPr lang="ar-SA" sz="2000" kern="100">
                          <a:effectLst/>
                        </a:rPr>
                        <a:t>القران منح الشعر لغة وأساليب</a:t>
                      </a:r>
                      <a:endParaRPr lang="en-US" sz="2000" kern="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957778140"/>
                  </a:ext>
                </a:extLst>
              </a:tr>
              <a:tr h="97096">
                <a:tc>
                  <a:txBody>
                    <a:bodyPr/>
                    <a:lstStyle/>
                    <a:p>
                      <a:pPr marL="0" marR="0" algn="ctr" rtl="1">
                        <a:spcBef>
                          <a:spcPts val="0"/>
                        </a:spcBef>
                        <a:spcAft>
                          <a:spcPts val="0"/>
                        </a:spcAft>
                      </a:pPr>
                      <a:endParaRPr lang="en-US" sz="2000"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1">
                        <a:spcBef>
                          <a:spcPts val="0"/>
                        </a:spcBef>
                        <a:spcAft>
                          <a:spcPts val="0"/>
                        </a:spcAft>
                      </a:pPr>
                      <a:r>
                        <a:rPr lang="ar-SA" sz="2000" kern="100" dirty="0">
                          <a:effectLst/>
                        </a:rPr>
                        <a:t> </a:t>
                      </a:r>
                      <a:endParaRPr lang="en-US" sz="2000"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172341423"/>
                  </a:ext>
                </a:extLst>
              </a:tr>
            </a:tbl>
          </a:graphicData>
        </a:graphic>
      </p:graphicFrame>
    </p:spTree>
    <p:extLst>
      <p:ext uri="{BB962C8B-B14F-4D97-AF65-F5344CB8AC3E}">
        <p14:creationId xmlns:p14="http://schemas.microsoft.com/office/powerpoint/2010/main" val="801954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73D92-D68C-36F4-9A89-0DC1FEFEA6E0}"/>
              </a:ext>
            </a:extLst>
          </p:cNvPr>
          <p:cNvSpPr>
            <a:spLocks noGrp="1"/>
          </p:cNvSpPr>
          <p:nvPr>
            <p:ph type="title"/>
          </p:nvPr>
        </p:nvSpPr>
        <p:spPr/>
        <p:txBody>
          <a:bodyPr>
            <a:normAutofit/>
          </a:bodyPr>
          <a:lstStyle/>
          <a:p>
            <a:pPr algn="ctr"/>
            <a:r>
              <a:rPr lang="ar-SA" sz="4000" b="1" dirty="0">
                <a:latin typeface="Times New Roman" panose="02020603050405020304" pitchFamily="18" charset="0"/>
                <a:cs typeface="Times New Roman" panose="02020603050405020304" pitchFamily="18" charset="0"/>
              </a:rPr>
              <a:t>النقائض الشعرية في العصر الأموي</a:t>
            </a:r>
            <a:endParaRPr lang="en-US" sz="4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5631019-77D6-D8DF-1AF1-31B3AB9D30B2}"/>
              </a:ext>
            </a:extLst>
          </p:cNvPr>
          <p:cNvSpPr>
            <a:spLocks noGrp="1"/>
          </p:cNvSpPr>
          <p:nvPr>
            <p:ph idx="1"/>
          </p:nvPr>
        </p:nvSpPr>
        <p:spPr/>
        <p:txBody>
          <a:bodyPr>
            <a:normAutofit/>
          </a:bodyPr>
          <a:lstStyle/>
          <a:p>
            <a:pPr marL="0" indent="0" algn="r">
              <a:buNone/>
            </a:pPr>
            <a:r>
              <a:rPr lang="ar-SA" sz="3200" b="1" dirty="0">
                <a:latin typeface="Times New Roman" panose="02020603050405020304" pitchFamily="18" charset="0"/>
                <a:cs typeface="Times New Roman" panose="02020603050405020304" pitchFamily="18" charset="0"/>
              </a:rPr>
              <a:t>النقد :</a:t>
            </a:r>
            <a:r>
              <a:rPr lang="ar-SA" sz="3200" b="1" dirty="0">
                <a:solidFill>
                  <a:schemeClr val="accent5">
                    <a:lumMod val="50000"/>
                  </a:schemeClr>
                </a:solidFill>
                <a:latin typeface="Times New Roman" panose="02020603050405020304" pitchFamily="18" charset="0"/>
                <a:cs typeface="Times New Roman" panose="02020603050405020304" pitchFamily="18" charset="0"/>
              </a:rPr>
              <a:t> ابداء الرأي بالسلب أو الايجاب وتأتي من كلمة نقود الشخص الذي يميز العملة الصحيحة من العلمة الرديئه ومن ثم انتقل إلى الادب.</a:t>
            </a:r>
          </a:p>
          <a:p>
            <a:pPr marL="0" indent="0" algn="r">
              <a:buNone/>
            </a:pPr>
            <a:endParaRPr lang="ar-SA" sz="3200" b="1" dirty="0">
              <a:solidFill>
                <a:schemeClr val="accent5">
                  <a:lumMod val="50000"/>
                </a:schemeClr>
              </a:solidFill>
              <a:latin typeface="Times New Roman" panose="02020603050405020304" pitchFamily="18" charset="0"/>
              <a:cs typeface="Times New Roman" panose="02020603050405020304" pitchFamily="18" charset="0"/>
            </a:endParaRPr>
          </a:p>
          <a:p>
            <a:pPr marL="0" indent="0" algn="r">
              <a:buNone/>
            </a:pPr>
            <a:r>
              <a:rPr lang="ar-SA" sz="3200" b="1" dirty="0">
                <a:solidFill>
                  <a:schemeClr val="bg1">
                    <a:lumMod val="10000"/>
                  </a:schemeClr>
                </a:solidFill>
                <a:latin typeface="Times New Roman" panose="02020603050405020304" pitchFamily="18" charset="0"/>
                <a:cs typeface="Times New Roman" panose="02020603050405020304" pitchFamily="18" charset="0"/>
              </a:rPr>
              <a:t>نقض</a:t>
            </a:r>
            <a:r>
              <a:rPr lang="ar-SA" sz="3200" b="1" dirty="0">
                <a:solidFill>
                  <a:schemeClr val="accent5">
                    <a:lumMod val="50000"/>
                  </a:schemeClr>
                </a:solidFill>
                <a:latin typeface="Times New Roman" panose="02020603050405020304" pitchFamily="18" charset="0"/>
                <a:cs typeface="Times New Roman" panose="02020603050405020304" pitchFamily="18" charset="0"/>
              </a:rPr>
              <a:t>: الهدم (نقض العهد)</a:t>
            </a:r>
          </a:p>
        </p:txBody>
      </p:sp>
    </p:spTree>
    <p:extLst>
      <p:ext uri="{BB962C8B-B14F-4D97-AF65-F5344CB8AC3E}">
        <p14:creationId xmlns:p14="http://schemas.microsoft.com/office/powerpoint/2010/main" val="1754043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140F8-0520-A6A9-27F0-76B7684E1E61}"/>
              </a:ext>
            </a:extLst>
          </p:cNvPr>
          <p:cNvSpPr>
            <a:spLocks noGrp="1"/>
          </p:cNvSpPr>
          <p:nvPr>
            <p:ph type="title"/>
          </p:nvPr>
        </p:nvSpPr>
        <p:spPr/>
        <p:txBody>
          <a:bodyPr>
            <a:normAutofit/>
          </a:bodyPr>
          <a:lstStyle/>
          <a:p>
            <a:pPr algn="r"/>
            <a:r>
              <a:rPr lang="ar-SA" sz="4000" b="1" dirty="0">
                <a:latin typeface="Times New Roman" panose="02020603050405020304" pitchFamily="18" charset="0"/>
                <a:cs typeface="Times New Roman" panose="02020603050405020304" pitchFamily="18" charset="0"/>
              </a:rPr>
              <a:t>كلمة النقيضة لها معنى محدد في العصر الاموي:</a:t>
            </a:r>
            <a:endParaRPr lang="en-US" sz="4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04828E0-1DB3-6166-75ED-4392048CDB8C}"/>
              </a:ext>
            </a:extLst>
          </p:cNvPr>
          <p:cNvSpPr>
            <a:spLocks noGrp="1"/>
          </p:cNvSpPr>
          <p:nvPr>
            <p:ph idx="1"/>
          </p:nvPr>
        </p:nvSpPr>
        <p:spPr>
          <a:xfrm>
            <a:off x="1535065" y="1428750"/>
            <a:ext cx="9601200" cy="3581400"/>
          </a:xfrm>
        </p:spPr>
        <p:txBody>
          <a:bodyPr>
            <a:normAutofit fontScale="92500" lnSpcReduction="10000"/>
          </a:bodyPr>
          <a:lstStyle/>
          <a:p>
            <a:pPr marL="0" indent="0" algn="r">
              <a:buNone/>
            </a:pPr>
            <a:r>
              <a:rPr lang="ar-SA" sz="3600" dirty="0">
                <a:solidFill>
                  <a:schemeClr val="accent5">
                    <a:lumMod val="50000"/>
                  </a:schemeClr>
                </a:solidFill>
                <a:latin typeface="Times New Roman" panose="02020603050405020304" pitchFamily="18" charset="0"/>
                <a:cs typeface="Times New Roman" panose="02020603050405020304" pitchFamily="18" charset="0"/>
              </a:rPr>
              <a:t>هي مبارزة شعرية بين شاعرين أساسها فن الهجاء في هذه المبارزة يكتب الشاعر الأول قصيدة يهجو فيها شاعرًا اخر وقومه ويفخر بنفسة وبقومه فيرد عليه الشاعر الثاني بقصيدة يحول هدم ما قاله الشاعر الأول على نفس القافية و الوزن. </a:t>
            </a:r>
          </a:p>
          <a:p>
            <a:pPr marL="0" indent="0" algn="r">
              <a:buNone/>
            </a:pPr>
            <a:r>
              <a:rPr lang="ar-SA" sz="3600" b="1" dirty="0">
                <a:solidFill>
                  <a:schemeClr val="bg1">
                    <a:lumMod val="10000"/>
                  </a:schemeClr>
                </a:solidFill>
                <a:latin typeface="Times New Roman" panose="02020603050405020304" pitchFamily="18" charset="0"/>
                <a:cs typeface="Times New Roman" panose="02020603050405020304" pitchFamily="18" charset="0"/>
              </a:rPr>
              <a:t>الهجاء: </a:t>
            </a:r>
            <a:r>
              <a:rPr lang="ar-SA" sz="3600" dirty="0">
                <a:solidFill>
                  <a:schemeClr val="accent5">
                    <a:lumMod val="50000"/>
                  </a:schemeClr>
                </a:solidFill>
                <a:latin typeface="Times New Roman" panose="02020603050405020304" pitchFamily="18" charset="0"/>
                <a:cs typeface="Times New Roman" panose="02020603050405020304" pitchFamily="18" charset="0"/>
              </a:rPr>
              <a:t>الذم والسب والهجوم ولكن باستخدام الشعر.</a:t>
            </a:r>
          </a:p>
          <a:p>
            <a:pPr marL="0" indent="0" algn="r">
              <a:buNone/>
            </a:pPr>
            <a:r>
              <a:rPr lang="ar-SA" sz="3600" b="1" dirty="0">
                <a:solidFill>
                  <a:schemeClr val="bg1">
                    <a:lumMod val="10000"/>
                  </a:schemeClr>
                </a:solidFill>
                <a:latin typeface="Times New Roman" panose="02020603050405020304" pitchFamily="18" charset="0"/>
                <a:cs typeface="Times New Roman" panose="02020603050405020304" pitchFamily="18" charset="0"/>
              </a:rPr>
              <a:t>الوزن:</a:t>
            </a:r>
            <a:r>
              <a:rPr lang="ar-SA" sz="3600" dirty="0">
                <a:solidFill>
                  <a:schemeClr val="accent5">
                    <a:lumMod val="50000"/>
                  </a:schemeClr>
                </a:solidFill>
                <a:latin typeface="Times New Roman" panose="02020603050405020304" pitchFamily="18" charset="0"/>
                <a:cs typeface="Times New Roman" panose="02020603050405020304" pitchFamily="18" charset="0"/>
              </a:rPr>
              <a:t> موسيقى الشعر.</a:t>
            </a:r>
          </a:p>
          <a:p>
            <a:pPr marL="0" indent="0" algn="r">
              <a:buNone/>
            </a:pPr>
            <a:r>
              <a:rPr lang="ar-SA" sz="3600" b="1" dirty="0">
                <a:solidFill>
                  <a:schemeClr val="bg1">
                    <a:lumMod val="10000"/>
                  </a:schemeClr>
                </a:solidFill>
                <a:latin typeface="Times New Roman" panose="02020603050405020304" pitchFamily="18" charset="0"/>
                <a:cs typeface="Times New Roman" panose="02020603050405020304" pitchFamily="18" charset="0"/>
              </a:rPr>
              <a:t>القافية:</a:t>
            </a:r>
            <a:r>
              <a:rPr lang="ar-SA" sz="3600" dirty="0">
                <a:solidFill>
                  <a:schemeClr val="accent5">
                    <a:lumMod val="50000"/>
                  </a:schemeClr>
                </a:solidFill>
                <a:latin typeface="Times New Roman" panose="02020603050405020304" pitchFamily="18" charset="0"/>
                <a:cs typeface="Times New Roman" panose="02020603050405020304" pitchFamily="18" charset="0"/>
              </a:rPr>
              <a:t> الحرفين الأخيرين من بيت الشعر.</a:t>
            </a:r>
            <a:endParaRPr lang="en-US" sz="3600" dirty="0">
              <a:solidFill>
                <a:schemeClr val="accent5">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3965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3A9CC-6404-CD7A-1F86-20DB7543B5F0}"/>
              </a:ext>
            </a:extLst>
          </p:cNvPr>
          <p:cNvSpPr>
            <a:spLocks noGrp="1"/>
          </p:cNvSpPr>
          <p:nvPr>
            <p:ph type="title"/>
          </p:nvPr>
        </p:nvSpPr>
        <p:spPr/>
        <p:txBody>
          <a:bodyPr>
            <a:normAutofit/>
          </a:bodyPr>
          <a:lstStyle/>
          <a:p>
            <a:pPr algn="ctr"/>
            <a:r>
              <a:rPr lang="ar-SA" sz="4000" b="1" dirty="0">
                <a:latin typeface="Times New Roman" panose="02020603050405020304" pitchFamily="18" charset="0"/>
                <a:cs typeface="Times New Roman" panose="02020603050405020304" pitchFamily="18" charset="0"/>
              </a:rPr>
              <a:t>أسباب ظهور النقائض</a:t>
            </a:r>
            <a:endParaRPr lang="en-US" sz="4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419AFD1-57DE-C8DB-EA38-1FC7494157B2}"/>
              </a:ext>
            </a:extLst>
          </p:cNvPr>
          <p:cNvSpPr>
            <a:spLocks noGrp="1"/>
          </p:cNvSpPr>
          <p:nvPr>
            <p:ph idx="1"/>
          </p:nvPr>
        </p:nvSpPr>
        <p:spPr>
          <a:xfrm>
            <a:off x="1295400" y="1638300"/>
            <a:ext cx="9601200" cy="3581400"/>
          </a:xfrm>
        </p:spPr>
        <p:txBody>
          <a:bodyPr>
            <a:noAutofit/>
          </a:bodyPr>
          <a:lstStyle/>
          <a:p>
            <a:pPr marL="0" indent="0" algn="r">
              <a:buNone/>
            </a:pPr>
            <a:r>
              <a:rPr lang="ar-SA" sz="3600" dirty="0">
                <a:latin typeface="Times New Roman" panose="02020603050405020304" pitchFamily="18" charset="0"/>
                <a:cs typeface="Times New Roman" panose="02020603050405020304" pitchFamily="18" charset="0"/>
              </a:rPr>
              <a:t>أسباب الاجتماعية: </a:t>
            </a:r>
            <a:r>
              <a:rPr lang="ar-SA" sz="3600" dirty="0">
                <a:solidFill>
                  <a:schemeClr val="accent5">
                    <a:lumMod val="50000"/>
                  </a:schemeClr>
                </a:solidFill>
                <a:latin typeface="Times New Roman" panose="02020603050405020304" pitchFamily="18" charset="0"/>
                <a:cs typeface="Times New Roman" panose="02020603050405020304" pitchFamily="18" charset="0"/>
              </a:rPr>
              <a:t>اتساع المدن وحاجة أهلها لاشكال من التسلية.</a:t>
            </a:r>
          </a:p>
          <a:p>
            <a:pPr marL="0" indent="0" algn="r">
              <a:buNone/>
            </a:pPr>
            <a:r>
              <a:rPr lang="ar-SA" sz="3600" dirty="0">
                <a:latin typeface="Times New Roman" panose="02020603050405020304" pitchFamily="18" charset="0"/>
                <a:cs typeface="Times New Roman" panose="02020603050405020304" pitchFamily="18" charset="0"/>
              </a:rPr>
              <a:t>أسباب عقلية: </a:t>
            </a:r>
            <a:r>
              <a:rPr lang="ar-SA" sz="3600" dirty="0">
                <a:solidFill>
                  <a:schemeClr val="accent5">
                    <a:lumMod val="50000"/>
                  </a:schemeClr>
                </a:solidFill>
                <a:latin typeface="Times New Roman" panose="02020603050405020304" pitchFamily="18" charset="0"/>
                <a:cs typeface="Times New Roman" panose="02020603050405020304" pitchFamily="18" charset="0"/>
              </a:rPr>
              <a:t>انفتاح العقل العربي على الثقافات المحيطة ومارانة على الجدل والمناظرة.</a:t>
            </a:r>
            <a:endParaRPr lang="ar-SA" sz="3600" dirty="0">
              <a:latin typeface="Times New Roman" panose="02020603050405020304" pitchFamily="18" charset="0"/>
              <a:cs typeface="Times New Roman" panose="02020603050405020304" pitchFamily="18" charset="0"/>
            </a:endParaRPr>
          </a:p>
          <a:p>
            <a:pPr marL="0" indent="0" algn="r">
              <a:buNone/>
            </a:pPr>
            <a:r>
              <a:rPr lang="ar-SA" sz="3600" dirty="0">
                <a:latin typeface="Times New Roman" panose="02020603050405020304" pitchFamily="18" charset="0"/>
                <a:cs typeface="Times New Roman" panose="02020603050405020304" pitchFamily="18" charset="0"/>
              </a:rPr>
              <a:t>- </a:t>
            </a:r>
            <a:r>
              <a:rPr lang="ar-SA" sz="3600" dirty="0">
                <a:solidFill>
                  <a:schemeClr val="bg1">
                    <a:lumMod val="10000"/>
                  </a:schemeClr>
                </a:solidFill>
                <a:latin typeface="Times New Roman" panose="02020603050405020304" pitchFamily="18" charset="0"/>
                <a:cs typeface="Times New Roman" panose="02020603050405020304" pitchFamily="18" charset="0"/>
              </a:rPr>
              <a:t>نقائض الجرير والفرزدق (</a:t>
            </a:r>
            <a:r>
              <a:rPr lang="ar-SA" sz="3600" dirty="0">
                <a:latin typeface="Times New Roman" panose="02020603050405020304" pitchFamily="18" charset="0"/>
                <a:cs typeface="Times New Roman" panose="02020603050405020304" pitchFamily="18" charset="0"/>
              </a:rPr>
              <a:t>أول من بدا النقائض الشعرية): </a:t>
            </a:r>
          </a:p>
          <a:p>
            <a:pPr marL="0" indent="0" algn="r">
              <a:buNone/>
            </a:pPr>
            <a:r>
              <a:rPr lang="ar-SA" sz="3600" dirty="0">
                <a:latin typeface="Times New Roman" panose="02020603050405020304" pitchFamily="18" charset="0"/>
                <a:cs typeface="Times New Roman" panose="02020603050405020304" pitchFamily="18" charset="0"/>
              </a:rPr>
              <a:t>كانوا يقومون بها من جانب التسلية وليس هناك عداوة ابداً بل كانوا أصدقاء.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1738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C12A2-1804-C121-4346-E44F7DB4D6D3}"/>
              </a:ext>
            </a:extLst>
          </p:cNvPr>
          <p:cNvSpPr>
            <a:spLocks noGrp="1"/>
          </p:cNvSpPr>
          <p:nvPr>
            <p:ph type="title"/>
          </p:nvPr>
        </p:nvSpPr>
        <p:spPr/>
        <p:txBody>
          <a:bodyPr>
            <a:normAutofit/>
          </a:bodyPr>
          <a:lstStyle/>
          <a:p>
            <a:pPr algn="ctr"/>
            <a:r>
              <a:rPr lang="ar-SA" sz="4000" b="1" dirty="0">
                <a:latin typeface="Times New Roman" panose="02020603050405020304" pitchFamily="18" charset="0"/>
                <a:cs typeface="Times New Roman" panose="02020603050405020304" pitchFamily="18" charset="0"/>
              </a:rPr>
              <a:t>هل يمكن اخذ المعلومات التاريخية من الفنون؟</a:t>
            </a:r>
            <a:endParaRPr lang="en-US" sz="4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592DD2F-AD5F-90F3-BBCA-D844C3BF4206}"/>
              </a:ext>
            </a:extLst>
          </p:cNvPr>
          <p:cNvSpPr>
            <a:spLocks noGrp="1"/>
          </p:cNvSpPr>
          <p:nvPr>
            <p:ph idx="1"/>
          </p:nvPr>
        </p:nvSpPr>
        <p:spPr/>
        <p:txBody>
          <a:bodyPr>
            <a:normAutofit/>
          </a:bodyPr>
          <a:lstStyle/>
          <a:p>
            <a:pPr marL="0" indent="0" algn="r">
              <a:buNone/>
            </a:pPr>
            <a:r>
              <a:rPr lang="ar-SA" sz="3600" b="1" dirty="0">
                <a:solidFill>
                  <a:schemeClr val="accent5">
                    <a:lumMod val="50000"/>
                  </a:schemeClr>
                </a:solidFill>
                <a:latin typeface="Times New Roman" panose="02020603050405020304" pitchFamily="18" charset="0"/>
                <a:cs typeface="Times New Roman" panose="02020603050405020304" pitchFamily="18" charset="0"/>
              </a:rPr>
              <a:t>نعم النقائض من الوثائق التاريخية الجامعة للحوادث والأيام والاحساب والانساب (النواقض) وأخبار العرب في جاهليتها واسلامها.</a:t>
            </a:r>
          </a:p>
        </p:txBody>
      </p:sp>
    </p:spTree>
    <p:extLst>
      <p:ext uri="{BB962C8B-B14F-4D97-AF65-F5344CB8AC3E}">
        <p14:creationId xmlns:p14="http://schemas.microsoft.com/office/powerpoint/2010/main" val="2845776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1BEBC-E634-9F27-4465-B9CD8DBEB417}"/>
              </a:ext>
            </a:extLst>
          </p:cNvPr>
          <p:cNvSpPr>
            <a:spLocks noGrp="1"/>
          </p:cNvSpPr>
          <p:nvPr>
            <p:ph type="title"/>
          </p:nvPr>
        </p:nvSpPr>
        <p:spPr/>
        <p:txBody>
          <a:bodyPr>
            <a:normAutofit/>
          </a:bodyPr>
          <a:lstStyle/>
          <a:p>
            <a:pPr algn="ctr"/>
            <a:r>
              <a:rPr lang="ar-SA" sz="4000" b="1" dirty="0">
                <a:latin typeface="Times New Roman" panose="02020603050405020304" pitchFamily="18" charset="0"/>
                <a:cs typeface="Times New Roman" panose="02020603050405020304" pitchFamily="18" charset="0"/>
              </a:rPr>
              <a:t>الرسائل الأدبية </a:t>
            </a:r>
            <a:endParaRPr lang="en-US" sz="4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6DEB0E7-D6F0-B492-DED9-A1D6F247C3C4}"/>
              </a:ext>
            </a:extLst>
          </p:cNvPr>
          <p:cNvSpPr>
            <a:spLocks noGrp="1"/>
          </p:cNvSpPr>
          <p:nvPr>
            <p:ph idx="1"/>
          </p:nvPr>
        </p:nvSpPr>
        <p:spPr>
          <a:xfrm>
            <a:off x="1295400" y="1428749"/>
            <a:ext cx="9601200" cy="5072141"/>
          </a:xfrm>
        </p:spPr>
        <p:txBody>
          <a:bodyPr>
            <a:normAutofit fontScale="92500"/>
          </a:bodyPr>
          <a:lstStyle/>
          <a:p>
            <a:pPr marL="0" indent="0" algn="r">
              <a:buNone/>
            </a:pPr>
            <a:r>
              <a:rPr lang="ar-SA" sz="2400" b="1" dirty="0">
                <a:latin typeface="Times New Roman" panose="02020603050405020304" pitchFamily="18" charset="0"/>
                <a:cs typeface="Times New Roman" panose="02020603050405020304" pitchFamily="18" charset="0"/>
              </a:rPr>
              <a:t>الرسائل الأدبية:</a:t>
            </a:r>
            <a:r>
              <a:rPr lang="ar-SA" sz="2400" dirty="0">
                <a:latin typeface="Times New Roman" panose="02020603050405020304" pitchFamily="18" charset="0"/>
                <a:cs typeface="Times New Roman" panose="02020603050405020304" pitchFamily="18" charset="0"/>
              </a:rPr>
              <a:t> </a:t>
            </a:r>
            <a:r>
              <a:rPr lang="ar-SA" sz="2400" b="1" dirty="0">
                <a:solidFill>
                  <a:schemeClr val="accent5">
                    <a:lumMod val="50000"/>
                  </a:schemeClr>
                </a:solidFill>
                <a:latin typeface="Times New Roman" panose="02020603050405020304" pitchFamily="18" charset="0"/>
                <a:cs typeface="Times New Roman" panose="02020603050405020304" pitchFamily="18" charset="0"/>
              </a:rPr>
              <a:t>رسائل مكتوبة بأسلوب جمالي خاص فيها متعة جمالية أدبية.</a:t>
            </a:r>
          </a:p>
          <a:p>
            <a:pPr marL="0" indent="0" algn="r">
              <a:buNone/>
            </a:pPr>
            <a:r>
              <a:rPr lang="ar-SA" sz="2400" b="1" dirty="0">
                <a:latin typeface="Times New Roman" panose="02020603050405020304" pitchFamily="18" charset="0"/>
                <a:cs typeface="Times New Roman" panose="02020603050405020304" pitchFamily="18" charset="0"/>
              </a:rPr>
              <a:t>الرسالة العادية:</a:t>
            </a:r>
            <a:r>
              <a:rPr lang="ar-SA" sz="2400" dirty="0">
                <a:latin typeface="Times New Roman" panose="02020603050405020304" pitchFamily="18" charset="0"/>
                <a:cs typeface="Times New Roman" panose="02020603050405020304" pitchFamily="18" charset="0"/>
              </a:rPr>
              <a:t> </a:t>
            </a:r>
            <a:r>
              <a:rPr lang="ar-SA" sz="2400" b="1" dirty="0">
                <a:solidFill>
                  <a:schemeClr val="accent5">
                    <a:lumMod val="50000"/>
                  </a:schemeClr>
                </a:solidFill>
                <a:latin typeface="Times New Roman" panose="02020603050405020304" pitchFamily="18" charset="0"/>
                <a:cs typeface="Times New Roman" panose="02020603050405020304" pitchFamily="18" charset="0"/>
              </a:rPr>
              <a:t>الصيغة</a:t>
            </a:r>
            <a:r>
              <a:rPr lang="ar-SA" sz="2400" dirty="0">
                <a:latin typeface="Times New Roman" panose="02020603050405020304" pitchFamily="18" charset="0"/>
                <a:cs typeface="Times New Roman" panose="02020603050405020304" pitchFamily="18" charset="0"/>
              </a:rPr>
              <a:t> </a:t>
            </a:r>
            <a:r>
              <a:rPr lang="ar-SA" sz="2400" b="1" dirty="0">
                <a:solidFill>
                  <a:schemeClr val="accent5">
                    <a:lumMod val="50000"/>
                  </a:schemeClr>
                </a:solidFill>
                <a:latin typeface="Times New Roman" panose="02020603050405020304" pitchFamily="18" charset="0"/>
                <a:cs typeface="Times New Roman" panose="02020603050405020304" pitchFamily="18" charset="0"/>
              </a:rPr>
              <a:t>المكتوبة تصل من المرسل إلى المستقبل وتحتوي على معلومة أو خبر أو شعور (بدأت بموضوعات عامة)</a:t>
            </a:r>
          </a:p>
          <a:p>
            <a:pPr marL="0" indent="0" algn="r">
              <a:buNone/>
            </a:pPr>
            <a:r>
              <a:rPr lang="ar-SA" sz="2400" b="1" dirty="0">
                <a:latin typeface="Times New Roman" panose="02020603050405020304" pitchFamily="18" charset="0"/>
                <a:cs typeface="Times New Roman" panose="02020603050405020304" pitchFamily="18" charset="0"/>
              </a:rPr>
              <a:t>الفرق بين الرسالة الأدبية والرسالة العادية:</a:t>
            </a:r>
          </a:p>
          <a:p>
            <a:pPr marL="0" indent="0" algn="r">
              <a:buNone/>
            </a:pPr>
            <a:r>
              <a:rPr lang="ar-SA" sz="2400" b="1" dirty="0">
                <a:latin typeface="Times New Roman" panose="02020603050405020304" pitchFamily="18" charset="0"/>
                <a:cs typeface="Times New Roman" panose="02020603050405020304" pitchFamily="18" charset="0"/>
              </a:rPr>
              <a:t>العادية: </a:t>
            </a:r>
            <a:r>
              <a:rPr lang="ar-SA" sz="2400" b="1" dirty="0">
                <a:solidFill>
                  <a:schemeClr val="accent5">
                    <a:lumMod val="50000"/>
                  </a:schemeClr>
                </a:solidFill>
                <a:latin typeface="Times New Roman" panose="02020603050405020304" pitchFamily="18" charset="0"/>
                <a:cs typeface="Times New Roman" panose="02020603050405020304" pitchFamily="18" charset="0"/>
              </a:rPr>
              <a:t>الوظيفة التواصلية للغة التواصل.</a:t>
            </a:r>
          </a:p>
          <a:p>
            <a:pPr marL="0" indent="0" algn="r">
              <a:buNone/>
            </a:pPr>
            <a:r>
              <a:rPr lang="ar-SA" sz="2400" b="1" dirty="0">
                <a:latin typeface="Times New Roman" panose="02020603050405020304" pitchFamily="18" charset="0"/>
                <a:cs typeface="Times New Roman" panose="02020603050405020304" pitchFamily="18" charset="0"/>
              </a:rPr>
              <a:t>الأدبية: </a:t>
            </a:r>
            <a:r>
              <a:rPr lang="ar-SA" sz="2400" b="1" dirty="0">
                <a:solidFill>
                  <a:schemeClr val="accent5">
                    <a:lumMod val="50000"/>
                  </a:schemeClr>
                </a:solidFill>
                <a:latin typeface="Times New Roman" panose="02020603050405020304" pitchFamily="18" charset="0"/>
                <a:cs typeface="Times New Roman" panose="02020603050405020304" pitchFamily="18" charset="0"/>
              </a:rPr>
              <a:t>الوظيفة الجمالية تضاف الى الوظيفة التواصلية. </a:t>
            </a:r>
          </a:p>
          <a:p>
            <a:pPr marL="0" indent="0" algn="r">
              <a:buNone/>
            </a:pPr>
            <a:r>
              <a:rPr lang="ar-SA" sz="2400" b="1" dirty="0">
                <a:solidFill>
                  <a:schemeClr val="bg1">
                    <a:lumMod val="10000"/>
                  </a:schemeClr>
                </a:solidFill>
                <a:latin typeface="Times New Roman" panose="02020603050405020304" pitchFamily="18" charset="0"/>
                <a:cs typeface="Times New Roman" panose="02020603050405020304" pitchFamily="18" charset="0"/>
              </a:rPr>
              <a:t>متى ظهرت الرسائل الأدبية؟ </a:t>
            </a:r>
          </a:p>
          <a:p>
            <a:pPr marL="0" indent="0" algn="r">
              <a:buNone/>
            </a:pPr>
            <a:r>
              <a:rPr lang="ar-SA" sz="2400" b="1" dirty="0">
                <a:solidFill>
                  <a:schemeClr val="accent5">
                    <a:lumMod val="50000"/>
                  </a:schemeClr>
                </a:solidFill>
                <a:latin typeface="Times New Roman" panose="02020603050405020304" pitchFamily="18" charset="0"/>
                <a:cs typeface="Times New Roman" panose="02020603050405020304" pitchFamily="18" charset="0"/>
              </a:rPr>
              <a:t>بعد استقرار الحضاره العربية والإسلامية كانت تمتد من العين إلى الاندلس.</a:t>
            </a:r>
          </a:p>
          <a:p>
            <a:pPr marL="0" indent="0" algn="r">
              <a:buNone/>
            </a:pPr>
            <a:r>
              <a:rPr lang="ar-SA" sz="2400" b="1" dirty="0">
                <a:solidFill>
                  <a:schemeClr val="accent5">
                    <a:lumMod val="50000"/>
                  </a:schemeClr>
                </a:solidFill>
                <a:latin typeface="Times New Roman" panose="02020603050405020304" pitchFamily="18" charset="0"/>
                <a:cs typeface="Times New Roman" panose="02020603050405020304" pitchFamily="18" charset="0"/>
              </a:rPr>
              <a:t>لذا تم إنشاء مايسمى بالكتاب وكان رئيس ديوان الكتب (عبدالحميد الكاتب) في عهد مروان بن محمد.</a:t>
            </a:r>
          </a:p>
          <a:p>
            <a:pPr marL="0" indent="0" algn="r">
              <a:buNone/>
            </a:pPr>
            <a:r>
              <a:rPr lang="ar-SA" sz="2400" b="1" dirty="0">
                <a:solidFill>
                  <a:schemeClr val="accent5">
                    <a:lumMod val="50000"/>
                  </a:schemeClr>
                </a:solidFill>
                <a:latin typeface="Times New Roman" panose="02020603050405020304" pitchFamily="18" charset="0"/>
                <a:cs typeface="Times New Roman" panose="02020603050405020304" pitchFamily="18" charset="0"/>
              </a:rPr>
              <a:t>قام عبدالحميد الكاتب بنقل الرسائل من الحالة العادية إلى الأدبية.</a:t>
            </a:r>
          </a:p>
          <a:p>
            <a:pPr marL="0" indent="0" algn="r">
              <a:buNone/>
            </a:pPr>
            <a:r>
              <a:rPr lang="ar-SA" sz="2400" b="1" dirty="0">
                <a:solidFill>
                  <a:schemeClr val="accent6">
                    <a:lumMod val="50000"/>
                  </a:schemeClr>
                </a:solidFill>
                <a:latin typeface="Times New Roman" panose="02020603050405020304" pitchFamily="18" charset="0"/>
                <a:cs typeface="Times New Roman" panose="02020603050405020304" pitchFamily="18" charset="0"/>
              </a:rPr>
              <a:t>ظهرت الدواوين (ديوان وزارة)</a:t>
            </a:r>
          </a:p>
          <a:p>
            <a:pPr marL="0" indent="0" algn="r">
              <a:buNone/>
            </a:pPr>
            <a:endParaRPr lang="ar-SA" sz="2400" b="1" dirty="0">
              <a:solidFill>
                <a:schemeClr val="accent6">
                  <a:lumMod val="50000"/>
                </a:schemeClr>
              </a:solidFill>
              <a:latin typeface="Times New Roman" panose="02020603050405020304" pitchFamily="18" charset="0"/>
              <a:cs typeface="Times New Roman" panose="02020603050405020304" pitchFamily="18" charset="0"/>
            </a:endParaRPr>
          </a:p>
          <a:p>
            <a:pPr marL="0" indent="0" algn="r">
              <a:buNone/>
            </a:pPr>
            <a:endParaRPr lang="ar-SA" sz="2400" b="1" dirty="0">
              <a:solidFill>
                <a:schemeClr val="accent5">
                  <a:lumMod val="50000"/>
                </a:schemeClr>
              </a:solidFill>
              <a:latin typeface="Times New Roman" panose="02020603050405020304" pitchFamily="18" charset="0"/>
              <a:cs typeface="Times New Roman" panose="02020603050405020304" pitchFamily="18" charset="0"/>
            </a:endParaRPr>
          </a:p>
          <a:p>
            <a:pPr marL="0" indent="0" algn="r">
              <a:buNone/>
            </a:pPr>
            <a:endParaRPr lang="ar-SA" b="1" dirty="0">
              <a:latin typeface="Times New Roman" panose="02020603050405020304" pitchFamily="18" charset="0"/>
              <a:cs typeface="Times New Roman" panose="02020603050405020304" pitchFamily="18" charset="0"/>
            </a:endParaRPr>
          </a:p>
          <a:p>
            <a:pPr marL="0" indent="0" algn="r">
              <a:buNone/>
            </a:pP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9757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632EA-DFEA-2A07-85E7-DE9210DF8970}"/>
              </a:ext>
            </a:extLst>
          </p:cNvPr>
          <p:cNvSpPr>
            <a:spLocks noGrp="1"/>
          </p:cNvSpPr>
          <p:nvPr>
            <p:ph type="title"/>
          </p:nvPr>
        </p:nvSpPr>
        <p:spPr/>
        <p:txBody>
          <a:bodyPr>
            <a:normAutofit/>
          </a:bodyPr>
          <a:lstStyle/>
          <a:p>
            <a:pPr algn="ctr"/>
            <a:r>
              <a:rPr lang="ar-SA" sz="4000" b="1" dirty="0">
                <a:latin typeface="Times New Roman" panose="02020603050405020304" pitchFamily="18" charset="0"/>
                <a:cs typeface="Times New Roman" panose="02020603050405020304" pitchFamily="18" charset="0"/>
              </a:rPr>
              <a:t>خصائص الرسائل الادبية</a:t>
            </a:r>
            <a:endParaRPr lang="en-US" sz="4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40E7AA1-3A4C-2099-2AC7-888D6038E035}"/>
              </a:ext>
            </a:extLst>
          </p:cNvPr>
          <p:cNvSpPr>
            <a:spLocks noGrp="1"/>
          </p:cNvSpPr>
          <p:nvPr>
            <p:ph idx="1"/>
          </p:nvPr>
        </p:nvSpPr>
        <p:spPr>
          <a:xfrm>
            <a:off x="1056489" y="2171700"/>
            <a:ext cx="9601200" cy="3581400"/>
          </a:xfrm>
        </p:spPr>
        <p:txBody>
          <a:bodyPr>
            <a:normAutofit/>
          </a:bodyPr>
          <a:lstStyle/>
          <a:p>
            <a:pPr marL="0" indent="0" algn="r">
              <a:buNone/>
            </a:pPr>
            <a:r>
              <a:rPr lang="ar-SA" sz="3600" b="1" dirty="0">
                <a:solidFill>
                  <a:schemeClr val="accent5">
                    <a:lumMod val="50000"/>
                  </a:schemeClr>
                </a:solidFill>
                <a:latin typeface="Times New Roman" panose="02020603050405020304" pitchFamily="18" charset="0"/>
                <a:cs typeface="Times New Roman" panose="02020603050405020304" pitchFamily="18" charset="0"/>
              </a:rPr>
              <a:t>- الفاظ ليس فيها توتر ولا غريب ولا وحشى (غير مألوف)</a:t>
            </a:r>
          </a:p>
          <a:p>
            <a:pPr marL="0" indent="0" algn="r">
              <a:buNone/>
            </a:pPr>
            <a:r>
              <a:rPr lang="ar-SA" sz="3600" b="1" dirty="0">
                <a:solidFill>
                  <a:schemeClr val="accent5">
                    <a:lumMod val="50000"/>
                  </a:schemeClr>
                </a:solidFill>
                <a:latin typeface="Times New Roman" panose="02020603050405020304" pitchFamily="18" charset="0"/>
                <a:cs typeface="Times New Roman" panose="02020603050405020304" pitchFamily="18" charset="0"/>
              </a:rPr>
              <a:t>- معاني غزيرة مرتبة ليس فيها غموض.</a:t>
            </a:r>
          </a:p>
          <a:p>
            <a:pPr marL="0" indent="0" algn="r">
              <a:buNone/>
            </a:pPr>
            <a:r>
              <a:rPr lang="ar-SA" sz="3600" b="1" dirty="0">
                <a:solidFill>
                  <a:schemeClr val="accent5">
                    <a:lumMod val="50000"/>
                  </a:schemeClr>
                </a:solidFill>
                <a:latin typeface="Times New Roman" panose="02020603050405020304" pitchFamily="18" charset="0"/>
                <a:cs typeface="Times New Roman" panose="02020603050405020304" pitchFamily="18" charset="0"/>
              </a:rPr>
              <a:t>- ترادف ينتهي به الى ازدواج واضح</a:t>
            </a:r>
            <a:endParaRPr lang="en-US" sz="3600" b="1" dirty="0">
              <a:solidFill>
                <a:schemeClr val="accent5">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4467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7C159B63-C56D-4E4E-8B07-40A1346DC9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27DEF201-077E-444A-A3F0-66E142535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0FB28DE1-4098-6C90-EB16-8CA7BF9710D8}"/>
              </a:ext>
            </a:extLst>
          </p:cNvPr>
          <p:cNvSpPr>
            <a:spLocks noGrp="1"/>
          </p:cNvSpPr>
          <p:nvPr>
            <p:ph idx="1"/>
          </p:nvPr>
        </p:nvSpPr>
        <p:spPr>
          <a:xfrm>
            <a:off x="831442" y="2003017"/>
            <a:ext cx="10529115" cy="2851966"/>
          </a:xfrm>
        </p:spPr>
        <p:txBody>
          <a:bodyPr>
            <a:normAutofit lnSpcReduction="10000"/>
          </a:bodyPr>
          <a:lstStyle/>
          <a:p>
            <a:pPr marL="0" indent="0" algn="r">
              <a:buNone/>
            </a:pPr>
            <a:r>
              <a:rPr lang="ar-SA" sz="3600" b="1" kern="100" dirty="0">
                <a:effectLst/>
                <a:latin typeface="Times New Roman" panose="02020603050405020304" pitchFamily="18" charset="0"/>
                <a:ea typeface="Times New Roman" panose="02020603050405020304" pitchFamily="18" charset="0"/>
                <a:cs typeface="Times New Roman" panose="02020603050405020304" pitchFamily="18" charset="0"/>
              </a:rPr>
              <a:t>الجهل: </a:t>
            </a:r>
            <a:r>
              <a:rPr lang="ar-SA" sz="3600" b="1" kern="100" dirty="0">
                <a:solidFill>
                  <a:schemeClr val="accent5">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ضد العلم، أي نقص المعرفة أو انعدامها.</a:t>
            </a:r>
            <a:endParaRPr lang="en-US" sz="3600" b="1" kern="100" dirty="0">
              <a:solidFill>
                <a:schemeClr val="accent5">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r">
              <a:buNone/>
            </a:pPr>
            <a:r>
              <a:rPr lang="en-US" sz="3600" b="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600" b="1" kern="1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r">
              <a:buNone/>
            </a:pPr>
            <a:r>
              <a:rPr lang="ar-SA" sz="3600" b="1" kern="100" dirty="0">
                <a:effectLst/>
                <a:latin typeface="Times New Roman" panose="02020603050405020304" pitchFamily="18" charset="0"/>
                <a:ea typeface="Times New Roman" panose="02020603050405020304" pitchFamily="18" charset="0"/>
                <a:cs typeface="Times New Roman" panose="02020603050405020304" pitchFamily="18" charset="0"/>
              </a:rPr>
              <a:t>العصر الجاهلي: </a:t>
            </a:r>
            <a:r>
              <a:rPr lang="ar-SA" sz="3600" b="1" kern="100" dirty="0">
                <a:solidFill>
                  <a:schemeClr val="accent5">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الطيش، التعصب القبلي، مكانه في الجزيرة العربية وهو قبل الإسلام الفترة الزمنية ١٥٠ الى ٢٠٠ سنة.</a:t>
            </a:r>
            <a:br>
              <a:rPr lang="en-US" sz="3600" b="1" kern="100" dirty="0">
                <a:solidFill>
                  <a:schemeClr val="accent5">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3600" dirty="0">
              <a:solidFill>
                <a:schemeClr val="accent5">
                  <a:lumMod val="50000"/>
                </a:schemeClr>
              </a:solidFill>
            </a:endParaRPr>
          </a:p>
        </p:txBody>
      </p:sp>
    </p:spTree>
    <p:extLst>
      <p:ext uri="{BB962C8B-B14F-4D97-AF65-F5344CB8AC3E}">
        <p14:creationId xmlns:p14="http://schemas.microsoft.com/office/powerpoint/2010/main" val="533780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7DEC9-21ED-DF9E-E09E-8FFAC1F1AB53}"/>
              </a:ext>
            </a:extLst>
          </p:cNvPr>
          <p:cNvSpPr>
            <a:spLocks noGrp="1"/>
          </p:cNvSpPr>
          <p:nvPr>
            <p:ph type="title"/>
          </p:nvPr>
        </p:nvSpPr>
        <p:spPr/>
        <p:txBody>
          <a:bodyPr>
            <a:normAutofit/>
          </a:bodyPr>
          <a:lstStyle/>
          <a:p>
            <a:pPr algn="ctr"/>
            <a:r>
              <a:rPr lang="ar-SA" sz="4000" b="1" dirty="0">
                <a:latin typeface="Times New Roman" panose="02020603050405020304" pitchFamily="18" charset="0"/>
                <a:cs typeface="Times New Roman" panose="02020603050405020304" pitchFamily="18" charset="0"/>
              </a:rPr>
              <a:t>الفرق بين الخطبة والرسائل الادبية</a:t>
            </a:r>
            <a:endParaRPr lang="en-US" sz="4000" b="1" dirty="0">
              <a:latin typeface="Times New Roman" panose="02020603050405020304" pitchFamily="18"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B8C20378-F77F-0D6B-2498-EEB10A8FF43A}"/>
              </a:ext>
            </a:extLst>
          </p:cNvPr>
          <p:cNvGraphicFramePr/>
          <p:nvPr>
            <p:extLst>
              <p:ext uri="{D42A27DB-BD31-4B8C-83A1-F6EECF244321}">
                <p14:modId xmlns:p14="http://schemas.microsoft.com/office/powerpoint/2010/main" val="2837251017"/>
              </p:ext>
            </p:extLst>
          </p:nvPr>
        </p:nvGraphicFramePr>
        <p:xfrm>
          <a:off x="2967526" y="2171700"/>
          <a:ext cx="6978712" cy="2609032"/>
        </p:xfrm>
        <a:graphic>
          <a:graphicData uri="http://schemas.openxmlformats.org/drawingml/2006/table">
            <a:tbl>
              <a:tblPr rtl="1" firstRow="1" firstCol="1" bandRow="1">
                <a:tableStyleId>{5C22544A-7EE6-4342-B048-85BDC9FD1C3A}</a:tableStyleId>
              </a:tblPr>
              <a:tblGrid>
                <a:gridCol w="1409493">
                  <a:extLst>
                    <a:ext uri="{9D8B030D-6E8A-4147-A177-3AD203B41FA5}">
                      <a16:colId xmlns:a16="http://schemas.microsoft.com/office/drawing/2014/main" val="1888601903"/>
                    </a:ext>
                  </a:extLst>
                </a:gridCol>
                <a:gridCol w="3100886">
                  <a:extLst>
                    <a:ext uri="{9D8B030D-6E8A-4147-A177-3AD203B41FA5}">
                      <a16:colId xmlns:a16="http://schemas.microsoft.com/office/drawing/2014/main" val="1935565351"/>
                    </a:ext>
                  </a:extLst>
                </a:gridCol>
                <a:gridCol w="2468333">
                  <a:extLst>
                    <a:ext uri="{9D8B030D-6E8A-4147-A177-3AD203B41FA5}">
                      <a16:colId xmlns:a16="http://schemas.microsoft.com/office/drawing/2014/main" val="1171649360"/>
                    </a:ext>
                  </a:extLst>
                </a:gridCol>
              </a:tblGrid>
              <a:tr h="534770">
                <a:tc>
                  <a:txBody>
                    <a:bodyPr/>
                    <a:lstStyle/>
                    <a:p>
                      <a:pPr marL="457200" marR="0" algn="ctr" rtl="1">
                        <a:spcBef>
                          <a:spcPts val="0"/>
                        </a:spcBef>
                        <a:spcAft>
                          <a:spcPts val="0"/>
                        </a:spcAft>
                      </a:pPr>
                      <a:r>
                        <a:rPr lang="ar-SA" sz="1100" kern="100" dirty="0">
                          <a:effectLst/>
                        </a:rPr>
                        <a:t> </a:t>
                      </a:r>
                      <a:endParaRPr lang="en-US" sz="1100"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marR="0" algn="ctr" rtl="1">
                        <a:spcBef>
                          <a:spcPts val="0"/>
                        </a:spcBef>
                        <a:spcAft>
                          <a:spcPts val="0"/>
                        </a:spcAft>
                      </a:pPr>
                      <a:r>
                        <a:rPr lang="ar-SA" sz="1100" kern="100">
                          <a:effectLst/>
                        </a:rPr>
                        <a:t>الخطبة (عامة)</a:t>
                      </a:r>
                      <a:endParaRPr lang="en-US" sz="1100" kern="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marR="0" algn="ctr" rtl="1">
                        <a:spcBef>
                          <a:spcPts val="0"/>
                        </a:spcBef>
                        <a:spcAft>
                          <a:spcPts val="0"/>
                        </a:spcAft>
                      </a:pPr>
                      <a:r>
                        <a:rPr lang="ar-SA" sz="1100" kern="100">
                          <a:effectLst/>
                        </a:rPr>
                        <a:t>الرسالة الأدبية (خاصة)</a:t>
                      </a:r>
                      <a:endParaRPr lang="en-US" sz="1100" kern="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769029972"/>
                  </a:ext>
                </a:extLst>
              </a:tr>
              <a:tr h="1201208">
                <a:tc>
                  <a:txBody>
                    <a:bodyPr/>
                    <a:lstStyle/>
                    <a:p>
                      <a:pPr marL="457200" marR="0" algn="ctr" rtl="1">
                        <a:spcBef>
                          <a:spcPts val="0"/>
                        </a:spcBef>
                        <a:spcAft>
                          <a:spcPts val="0"/>
                        </a:spcAft>
                      </a:pPr>
                      <a:r>
                        <a:rPr lang="ar-SA" sz="1100" kern="100">
                          <a:effectLst/>
                        </a:rPr>
                        <a:t>الاسلوب</a:t>
                      </a:r>
                      <a:endParaRPr lang="en-US" sz="1100" kern="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marR="0" algn="ctr" rtl="1">
                        <a:spcBef>
                          <a:spcPts val="0"/>
                        </a:spcBef>
                        <a:spcAft>
                          <a:spcPts val="0"/>
                        </a:spcAft>
                      </a:pPr>
                      <a:r>
                        <a:rPr lang="ar-SA" sz="1100" kern="100">
                          <a:effectLst/>
                        </a:rPr>
                        <a:t>يراعي مختلف كل المستويات العقلية والتعليمية</a:t>
                      </a:r>
                      <a:endParaRPr lang="en-US" sz="1100" kern="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marR="0" algn="ctr" rtl="1">
                        <a:spcBef>
                          <a:spcPts val="0"/>
                        </a:spcBef>
                        <a:spcAft>
                          <a:spcPts val="0"/>
                        </a:spcAft>
                      </a:pPr>
                      <a:r>
                        <a:rPr lang="ar-SA" sz="1100" kern="100">
                          <a:effectLst/>
                        </a:rPr>
                        <a:t>يتوقف على حسب ثقافة المرسل والمستقبل</a:t>
                      </a:r>
                      <a:endParaRPr lang="en-US" sz="1100" kern="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195675229"/>
                  </a:ext>
                </a:extLst>
              </a:tr>
              <a:tr h="873054">
                <a:tc>
                  <a:txBody>
                    <a:bodyPr/>
                    <a:lstStyle/>
                    <a:p>
                      <a:pPr marL="457200" marR="0" algn="ctr" rtl="1">
                        <a:spcBef>
                          <a:spcPts val="0"/>
                        </a:spcBef>
                        <a:spcAft>
                          <a:spcPts val="0"/>
                        </a:spcAft>
                      </a:pPr>
                      <a:r>
                        <a:rPr lang="ar-SA" sz="1100" kern="100">
                          <a:effectLst/>
                        </a:rPr>
                        <a:t>الموضوع</a:t>
                      </a:r>
                      <a:endParaRPr lang="en-US" sz="1100" kern="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marR="0" algn="ctr" rtl="1">
                        <a:spcBef>
                          <a:spcPts val="0"/>
                        </a:spcBef>
                        <a:spcAft>
                          <a:spcPts val="0"/>
                        </a:spcAft>
                      </a:pPr>
                      <a:r>
                        <a:rPr lang="ar-SA" sz="1100" kern="100">
                          <a:effectLst/>
                        </a:rPr>
                        <a:t>عام ويشمل كل الناس</a:t>
                      </a:r>
                      <a:endParaRPr lang="en-US" sz="1100" kern="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marR="0" algn="ctr" rtl="1">
                        <a:spcBef>
                          <a:spcPts val="0"/>
                        </a:spcBef>
                        <a:spcAft>
                          <a:spcPts val="0"/>
                        </a:spcAft>
                      </a:pPr>
                      <a:r>
                        <a:rPr lang="ar-SA" sz="1100" kern="100" dirty="0">
                          <a:effectLst/>
                        </a:rPr>
                        <a:t>يخص الطرفين</a:t>
                      </a:r>
                      <a:endParaRPr lang="en-US" sz="1100"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546349852"/>
                  </a:ext>
                </a:extLst>
              </a:tr>
            </a:tbl>
          </a:graphicData>
        </a:graphic>
      </p:graphicFrame>
    </p:spTree>
    <p:extLst>
      <p:ext uri="{BB962C8B-B14F-4D97-AF65-F5344CB8AC3E}">
        <p14:creationId xmlns:p14="http://schemas.microsoft.com/office/powerpoint/2010/main" val="9708246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3E618-D46A-AB43-F9A6-42B066B164CA}"/>
              </a:ext>
            </a:extLst>
          </p:cNvPr>
          <p:cNvSpPr>
            <a:spLocks noGrp="1"/>
          </p:cNvSpPr>
          <p:nvPr>
            <p:ph type="title"/>
          </p:nvPr>
        </p:nvSpPr>
        <p:spPr/>
        <p:txBody>
          <a:bodyPr/>
          <a:lstStyle/>
          <a:p>
            <a:pPr algn="ctr"/>
            <a:r>
              <a:rPr lang="ar-SA" dirty="0">
                <a:latin typeface="Times New Roman" panose="02020603050405020304" pitchFamily="18" charset="0"/>
                <a:cs typeface="Times New Roman" panose="02020603050405020304" pitchFamily="18" charset="0"/>
              </a:rPr>
              <a:t>العصر العباسي </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CE5CE86-999F-5622-2F68-296D8D804700}"/>
              </a:ext>
            </a:extLst>
          </p:cNvPr>
          <p:cNvSpPr>
            <a:spLocks noGrp="1"/>
          </p:cNvSpPr>
          <p:nvPr>
            <p:ph idx="1"/>
          </p:nvPr>
        </p:nvSpPr>
        <p:spPr>
          <a:xfrm>
            <a:off x="1484768" y="1428750"/>
            <a:ext cx="9601200" cy="3581400"/>
          </a:xfrm>
        </p:spPr>
        <p:txBody>
          <a:bodyPr>
            <a:noAutofit/>
          </a:bodyPr>
          <a:lstStyle/>
          <a:p>
            <a:pPr marL="0" indent="0" algn="r">
              <a:buNone/>
            </a:pPr>
            <a:r>
              <a:rPr lang="ar-SA" sz="2400" b="1" u="sng" dirty="0">
                <a:solidFill>
                  <a:schemeClr val="accent2">
                    <a:lumMod val="50000"/>
                  </a:schemeClr>
                </a:solidFill>
                <a:latin typeface="Times New Roman" panose="02020603050405020304" pitchFamily="18" charset="0"/>
                <a:cs typeface="Times New Roman" panose="02020603050405020304" pitchFamily="18" charset="0"/>
              </a:rPr>
              <a:t>أطول العصور امتدا خمسة قرون</a:t>
            </a:r>
          </a:p>
          <a:p>
            <a:pPr marL="0" indent="0" algn="r">
              <a:buNone/>
            </a:pPr>
            <a:r>
              <a:rPr lang="ar-SA" sz="2400" b="1" dirty="0">
                <a:solidFill>
                  <a:schemeClr val="bg1">
                    <a:lumMod val="10000"/>
                  </a:schemeClr>
                </a:solidFill>
                <a:latin typeface="Times New Roman" panose="02020603050405020304" pitchFamily="18" charset="0"/>
                <a:cs typeface="Times New Roman" panose="02020603050405020304" pitchFamily="18" charset="0"/>
              </a:rPr>
              <a:t>أهم شعراء العصر العباسي ؟ </a:t>
            </a:r>
          </a:p>
          <a:p>
            <a:pPr marL="0" indent="0" algn="r">
              <a:buNone/>
            </a:pPr>
            <a:r>
              <a:rPr lang="ar-SA" sz="2400" b="1" dirty="0">
                <a:solidFill>
                  <a:schemeClr val="accent5">
                    <a:lumMod val="50000"/>
                  </a:schemeClr>
                </a:solidFill>
                <a:latin typeface="Times New Roman" panose="02020603050405020304" pitchFamily="18" charset="0"/>
                <a:cs typeface="Times New Roman" panose="02020603050405020304" pitchFamily="18" charset="0"/>
              </a:rPr>
              <a:t>المتنبي (أحمد بن الحسين) من مواليد الكوفة  ٣٠١ – ٣٥٤ هـ</a:t>
            </a:r>
          </a:p>
          <a:p>
            <a:pPr marL="0" indent="0" algn="r">
              <a:buNone/>
            </a:pPr>
            <a:r>
              <a:rPr lang="ar-SA" sz="2400" b="1" dirty="0">
                <a:solidFill>
                  <a:schemeClr val="accent5">
                    <a:lumMod val="50000"/>
                  </a:schemeClr>
                </a:solidFill>
                <a:latin typeface="Times New Roman" panose="02020603050405020304" pitchFamily="18" charset="0"/>
                <a:cs typeface="Times New Roman" panose="02020603050405020304" pitchFamily="18" charset="0"/>
              </a:rPr>
              <a:t>ارسله ابوه إلى البادية ليتعلم اللغة العربية </a:t>
            </a:r>
          </a:p>
          <a:p>
            <a:pPr marL="0" indent="0" algn="r">
              <a:buNone/>
            </a:pPr>
            <a:r>
              <a:rPr lang="ar-SA" sz="2400" b="1" dirty="0">
                <a:solidFill>
                  <a:schemeClr val="accent5">
                    <a:lumMod val="50000"/>
                  </a:schemeClr>
                </a:solidFill>
                <a:latin typeface="Times New Roman" panose="02020603050405020304" pitchFamily="18" charset="0"/>
                <a:cs typeface="Times New Roman" panose="02020603050405020304" pitchFamily="18" charset="0"/>
              </a:rPr>
              <a:t>بدا في كتابة الشعر في سن مبكر </a:t>
            </a:r>
          </a:p>
          <a:p>
            <a:pPr marL="0" indent="0" algn="r">
              <a:buNone/>
            </a:pPr>
            <a:r>
              <a:rPr lang="ar-SA" sz="2400" b="1" dirty="0">
                <a:solidFill>
                  <a:schemeClr val="accent5">
                    <a:lumMod val="50000"/>
                  </a:schemeClr>
                </a:solidFill>
                <a:latin typeface="Times New Roman" panose="02020603050405020304" pitchFamily="18" charset="0"/>
                <a:cs typeface="Times New Roman" panose="02020603050405020304" pitchFamily="18" charset="0"/>
              </a:rPr>
              <a:t>كان يلزم الدكاكين والوراق </a:t>
            </a:r>
          </a:p>
          <a:p>
            <a:pPr marL="0" indent="0" algn="r">
              <a:buNone/>
            </a:pPr>
            <a:r>
              <a:rPr lang="ar-SA" sz="2400" b="1" dirty="0">
                <a:solidFill>
                  <a:schemeClr val="accent5">
                    <a:lumMod val="50000"/>
                  </a:schemeClr>
                </a:solidFill>
                <a:latin typeface="Times New Roman" panose="02020603050405020304" pitchFamily="18" charset="0"/>
                <a:cs typeface="Times New Roman" panose="02020603050405020304" pitchFamily="18" charset="0"/>
              </a:rPr>
              <a:t>عاش ٩ سنوات مع سيف الدولة</a:t>
            </a:r>
          </a:p>
          <a:p>
            <a:pPr marL="0" indent="0" algn="r">
              <a:buNone/>
            </a:pPr>
            <a:r>
              <a:rPr lang="ar-SA" sz="2400" b="1" dirty="0">
                <a:solidFill>
                  <a:schemeClr val="accent5">
                    <a:lumMod val="50000"/>
                  </a:schemeClr>
                </a:solidFill>
                <a:latin typeface="Times New Roman" panose="02020603050405020304" pitchFamily="18" charset="0"/>
                <a:cs typeface="Times New Roman" panose="02020603050405020304" pitchFamily="18" charset="0"/>
              </a:rPr>
              <a:t>مات في رمضان  في فارس </a:t>
            </a:r>
          </a:p>
          <a:p>
            <a:pPr marL="0" indent="0" algn="r">
              <a:buNone/>
            </a:pPr>
            <a:r>
              <a:rPr lang="ar-SA" sz="2400" b="1" dirty="0">
                <a:solidFill>
                  <a:schemeClr val="accent5">
                    <a:lumMod val="50000"/>
                  </a:schemeClr>
                </a:solidFill>
                <a:latin typeface="Times New Roman" panose="02020603050405020304" pitchFamily="18" charset="0"/>
                <a:cs typeface="Times New Roman" panose="02020603050405020304" pitchFamily="18" charset="0"/>
              </a:rPr>
              <a:t>علاقته بسيف الدولة صادقة وكافور خديعة </a:t>
            </a:r>
          </a:p>
          <a:p>
            <a:pPr marL="0" indent="0" algn="r">
              <a:buNone/>
            </a:pPr>
            <a:r>
              <a:rPr lang="ar-SA" sz="2400" b="1" dirty="0">
                <a:solidFill>
                  <a:schemeClr val="accent5">
                    <a:lumMod val="50000"/>
                  </a:schemeClr>
                </a:solidFill>
                <a:latin typeface="Times New Roman" panose="02020603050405020304" pitchFamily="18" charset="0"/>
                <a:cs typeface="Times New Roman" panose="02020603050405020304" pitchFamily="18" charset="0"/>
              </a:rPr>
              <a:t>مات في معركة</a:t>
            </a:r>
          </a:p>
        </p:txBody>
      </p:sp>
    </p:spTree>
    <p:extLst>
      <p:ext uri="{BB962C8B-B14F-4D97-AF65-F5344CB8AC3E}">
        <p14:creationId xmlns:p14="http://schemas.microsoft.com/office/powerpoint/2010/main" val="4249769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82646-C577-3D37-88B7-4A4355E0AD30}"/>
              </a:ext>
            </a:extLst>
          </p:cNvPr>
          <p:cNvSpPr>
            <a:spLocks noGrp="1"/>
          </p:cNvSpPr>
          <p:nvPr>
            <p:ph type="title"/>
          </p:nvPr>
        </p:nvSpPr>
        <p:spPr/>
        <p:txBody>
          <a:bodyPr>
            <a:normAutofit/>
          </a:bodyPr>
          <a:lstStyle/>
          <a:p>
            <a:pPr algn="ctr"/>
            <a:r>
              <a:rPr lang="ar-SA" sz="4000" b="1" dirty="0">
                <a:latin typeface="Times New Roman" panose="02020603050405020304" pitchFamily="18" charset="0"/>
                <a:cs typeface="Times New Roman" panose="02020603050405020304" pitchFamily="18" charset="0"/>
              </a:rPr>
              <a:t>السرد والعمل السردي </a:t>
            </a:r>
            <a:endParaRPr lang="en-US" sz="4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42DED11-4E51-6C2F-651B-F107C73E9A0A}"/>
              </a:ext>
            </a:extLst>
          </p:cNvPr>
          <p:cNvSpPr>
            <a:spLocks noGrp="1"/>
          </p:cNvSpPr>
          <p:nvPr>
            <p:ph idx="1"/>
          </p:nvPr>
        </p:nvSpPr>
        <p:spPr>
          <a:xfrm>
            <a:off x="1295400" y="2171700"/>
            <a:ext cx="9601200" cy="4736849"/>
          </a:xfrm>
        </p:spPr>
        <p:txBody>
          <a:bodyPr/>
          <a:lstStyle/>
          <a:p>
            <a:pPr marL="0" indent="0" algn="r">
              <a:buNone/>
            </a:pPr>
            <a:r>
              <a:rPr lang="ar-SA" sz="3600" dirty="0">
                <a:latin typeface="Times New Roman" panose="02020603050405020304" pitchFamily="18" charset="0"/>
                <a:cs typeface="Times New Roman" panose="02020603050405020304" pitchFamily="18" charset="0"/>
              </a:rPr>
              <a:t>المعنى اللغوي: </a:t>
            </a:r>
            <a:r>
              <a:rPr lang="ar-SA" sz="3600" dirty="0">
                <a:solidFill>
                  <a:schemeClr val="accent5">
                    <a:lumMod val="50000"/>
                  </a:schemeClr>
                </a:solidFill>
                <a:latin typeface="Times New Roman" panose="02020603050405020304" pitchFamily="18" charset="0"/>
                <a:cs typeface="Times New Roman" panose="02020603050405020304" pitchFamily="18" charset="0"/>
              </a:rPr>
              <a:t>سرد الردع (نسجها) سرد الحديث (وصله)</a:t>
            </a:r>
          </a:p>
          <a:p>
            <a:pPr marL="0" indent="0" algn="r">
              <a:buNone/>
            </a:pPr>
            <a:r>
              <a:rPr lang="ar-SA" sz="3600" dirty="0">
                <a:latin typeface="Times New Roman" panose="02020603050405020304" pitchFamily="18" charset="0"/>
                <a:cs typeface="Times New Roman" panose="02020603050405020304" pitchFamily="18" charset="0"/>
              </a:rPr>
              <a:t>المعنى الاصطلاحي: </a:t>
            </a:r>
            <a:r>
              <a:rPr lang="ar-SA" sz="3600" dirty="0">
                <a:solidFill>
                  <a:schemeClr val="accent5">
                    <a:lumMod val="50000"/>
                  </a:schemeClr>
                </a:solidFill>
                <a:latin typeface="Times New Roman" panose="02020603050405020304" pitchFamily="18" charset="0"/>
                <a:cs typeface="Times New Roman" panose="02020603050405020304" pitchFamily="18" charset="0"/>
              </a:rPr>
              <a:t>هو أي عمل فني أو يحتوي قصة.</a:t>
            </a:r>
          </a:p>
          <a:p>
            <a:pPr marL="0" indent="0" algn="r">
              <a:buNone/>
            </a:pPr>
            <a:r>
              <a:rPr lang="ar-SA" sz="3600" dirty="0">
                <a:latin typeface="Times New Roman" panose="02020603050405020304" pitchFamily="18" charset="0"/>
                <a:cs typeface="Times New Roman" panose="02020603050405020304" pitchFamily="18" charset="0"/>
              </a:rPr>
              <a:t>إعادة تقديم: </a:t>
            </a:r>
            <a:r>
              <a:rPr lang="ar-SA" sz="3600" dirty="0">
                <a:solidFill>
                  <a:schemeClr val="accent5">
                    <a:lumMod val="50000"/>
                  </a:schemeClr>
                </a:solidFill>
                <a:latin typeface="Times New Roman" panose="02020603050405020304" pitchFamily="18" charset="0"/>
                <a:cs typeface="Times New Roman" panose="02020603050405020304" pitchFamily="18" charset="0"/>
              </a:rPr>
              <a:t>التمثيل اللغوي لسلسلة من الاحداث المترابطه زمنياً.</a:t>
            </a:r>
          </a:p>
          <a:p>
            <a:pPr marL="0" indent="0" algn="r">
              <a:buNone/>
            </a:pPr>
            <a:endParaRPr lang="ar-SA" dirty="0">
              <a:latin typeface="Times New Roman" panose="02020603050405020304" pitchFamily="18" charset="0"/>
              <a:cs typeface="Times New Roman" panose="02020603050405020304" pitchFamily="18" charset="0"/>
            </a:endParaRPr>
          </a:p>
          <a:p>
            <a:pPr marL="0" indent="0" algn="r">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89027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77032-5320-A8EE-2CF0-0FAC270FB826}"/>
              </a:ext>
            </a:extLst>
          </p:cNvPr>
          <p:cNvSpPr>
            <a:spLocks noGrp="1"/>
          </p:cNvSpPr>
          <p:nvPr>
            <p:ph type="title"/>
          </p:nvPr>
        </p:nvSpPr>
        <p:spPr/>
        <p:txBody>
          <a:bodyPr/>
          <a:lstStyle/>
          <a:p>
            <a:pPr algn="ctr"/>
            <a:r>
              <a:rPr lang="ar-SA" dirty="0">
                <a:latin typeface="Times New Roman" panose="02020603050405020304" pitchFamily="18" charset="0"/>
                <a:cs typeface="Times New Roman" panose="02020603050405020304" pitchFamily="18" charset="0"/>
              </a:rPr>
              <a:t>مكونات العمل السردي:</a:t>
            </a:r>
            <a:endParaRPr lang="en-US" dirty="0"/>
          </a:p>
        </p:txBody>
      </p:sp>
      <p:sp>
        <p:nvSpPr>
          <p:cNvPr id="3" name="Content Placeholder 2">
            <a:extLst>
              <a:ext uri="{FF2B5EF4-FFF2-40B4-BE49-F238E27FC236}">
                <a16:creationId xmlns:a16="http://schemas.microsoft.com/office/drawing/2014/main" id="{0B065C0C-6DBB-A110-39ED-23D14D9D539A}"/>
              </a:ext>
            </a:extLst>
          </p:cNvPr>
          <p:cNvSpPr>
            <a:spLocks noGrp="1"/>
          </p:cNvSpPr>
          <p:nvPr>
            <p:ph idx="1"/>
          </p:nvPr>
        </p:nvSpPr>
        <p:spPr>
          <a:xfrm>
            <a:off x="1295400" y="1638300"/>
            <a:ext cx="9601200" cy="3581400"/>
          </a:xfrm>
        </p:spPr>
        <p:txBody>
          <a:bodyPr>
            <a:normAutofit fontScale="47500" lnSpcReduction="20000"/>
          </a:bodyPr>
          <a:lstStyle/>
          <a:p>
            <a:pPr marL="0" indent="0" algn="r">
              <a:buNone/>
            </a:pPr>
            <a:r>
              <a:rPr lang="ar-SA" sz="5100" b="1" dirty="0">
                <a:latin typeface="Times New Roman" panose="02020603050405020304" pitchFamily="18" charset="0"/>
                <a:cs typeface="Times New Roman" panose="02020603050405020304" pitchFamily="18" charset="0"/>
              </a:rPr>
              <a:t>الراوي: </a:t>
            </a:r>
            <a:r>
              <a:rPr lang="ar-SA" sz="5100" b="1" i="0" u="none" strike="noStrike" dirty="0">
                <a:solidFill>
                  <a:schemeClr val="accent5">
                    <a:lumMod val="50000"/>
                  </a:schemeClr>
                </a:solidFill>
                <a:effectLst/>
                <a:latin typeface="Times New Roman" panose="02020603050405020304" pitchFamily="18" charset="0"/>
                <a:cs typeface="Times New Roman" panose="02020603050405020304" pitchFamily="18" charset="0"/>
              </a:rPr>
              <a:t>هو ذلك الصوت الذي يأتي من داخل النص ليقدم لك عالم السرد كله.</a:t>
            </a:r>
            <a:endParaRPr lang="ar-SA" sz="5100" b="1" dirty="0">
              <a:solidFill>
                <a:schemeClr val="accent5">
                  <a:lumMod val="50000"/>
                </a:schemeClr>
              </a:solidFill>
              <a:latin typeface="Times New Roman" panose="02020603050405020304" pitchFamily="18" charset="0"/>
              <a:cs typeface="Times New Roman" panose="02020603050405020304" pitchFamily="18" charset="0"/>
            </a:endParaRPr>
          </a:p>
          <a:p>
            <a:pPr marL="0" indent="0" algn="r">
              <a:buNone/>
            </a:pPr>
            <a:r>
              <a:rPr lang="ar-SA" sz="5100" b="1" dirty="0">
                <a:latin typeface="Times New Roman" panose="02020603050405020304" pitchFamily="18" charset="0"/>
                <a:cs typeface="Times New Roman" panose="02020603050405020304" pitchFamily="18" charset="0"/>
              </a:rPr>
              <a:t>الداخلي:  </a:t>
            </a:r>
            <a:r>
              <a:rPr lang="ar-SA" sz="5100" b="1" dirty="0">
                <a:solidFill>
                  <a:schemeClr val="accent5">
                    <a:lumMod val="50000"/>
                  </a:schemeClr>
                </a:solidFill>
                <a:latin typeface="Times New Roman" panose="02020603050405020304" pitchFamily="18" charset="0"/>
                <a:cs typeface="Times New Roman" panose="02020603050405020304" pitchFamily="18" charset="0"/>
              </a:rPr>
              <a:t>ويكون شخصية مشاركة في الاحداث.</a:t>
            </a:r>
          </a:p>
          <a:p>
            <a:pPr marL="0" indent="0" algn="r">
              <a:buNone/>
            </a:pPr>
            <a:r>
              <a:rPr lang="ar-SA" sz="5100" b="1" dirty="0">
                <a:latin typeface="Times New Roman" panose="02020603050405020304" pitchFamily="18" charset="0"/>
                <a:cs typeface="Times New Roman" panose="02020603050405020304" pitchFamily="18" charset="0"/>
              </a:rPr>
              <a:t>الخارجي: </a:t>
            </a:r>
            <a:r>
              <a:rPr lang="ar-SA" sz="5100" b="1" dirty="0">
                <a:solidFill>
                  <a:schemeClr val="accent5">
                    <a:lumMod val="50000"/>
                  </a:schemeClr>
                </a:solidFill>
                <a:latin typeface="Times New Roman" panose="02020603050405020304" pitchFamily="18" charset="0"/>
                <a:cs typeface="Times New Roman" panose="02020603050405020304" pitchFamily="18" charset="0"/>
              </a:rPr>
              <a:t>لايشارك</a:t>
            </a:r>
          </a:p>
          <a:p>
            <a:pPr marL="0" indent="0" algn="r">
              <a:buNone/>
            </a:pPr>
            <a:r>
              <a:rPr lang="ar-SA" sz="5100" b="1" dirty="0">
                <a:solidFill>
                  <a:schemeClr val="bg1">
                    <a:lumMod val="10000"/>
                  </a:schemeClr>
                </a:solidFill>
                <a:latin typeface="Times New Roman" panose="02020603050405020304" pitchFamily="18" charset="0"/>
                <a:cs typeface="Times New Roman" panose="02020603050405020304" pitchFamily="18" charset="0"/>
              </a:rPr>
              <a:t>المروي له:</a:t>
            </a:r>
            <a:r>
              <a:rPr lang="ar-SA" sz="5100" b="1" dirty="0">
                <a:solidFill>
                  <a:schemeClr val="accent5">
                    <a:lumMod val="50000"/>
                  </a:schemeClr>
                </a:solidFill>
                <a:latin typeface="Times New Roman" panose="02020603050405020304" pitchFamily="18" charset="0"/>
                <a:cs typeface="Times New Roman" panose="02020603050405020304" pitchFamily="18" charset="0"/>
              </a:rPr>
              <a:t>  كائن خيالي يجلس داخل النص ليستمع الى كل مايقوله الراوي بتفهم كامل.</a:t>
            </a:r>
          </a:p>
          <a:p>
            <a:pPr marL="0" indent="0" algn="r">
              <a:buNone/>
            </a:pPr>
            <a:r>
              <a:rPr lang="ar-SA" sz="5100" b="1" dirty="0">
                <a:solidFill>
                  <a:schemeClr val="bg1">
                    <a:lumMod val="10000"/>
                  </a:schemeClr>
                </a:solidFill>
                <a:latin typeface="Times New Roman" panose="02020603050405020304" pitchFamily="18" charset="0"/>
                <a:cs typeface="Times New Roman" panose="02020603050405020304" pitchFamily="18" charset="0"/>
              </a:rPr>
              <a:t>وجهة النظر:</a:t>
            </a:r>
            <a:r>
              <a:rPr lang="ar-SA" sz="5100" b="1" dirty="0">
                <a:solidFill>
                  <a:schemeClr val="accent5">
                    <a:lumMod val="50000"/>
                  </a:schemeClr>
                </a:solidFill>
                <a:latin typeface="Times New Roman" panose="02020603050405020304" pitchFamily="18" charset="0"/>
                <a:cs typeface="Times New Roman" panose="02020603050405020304" pitchFamily="18" charset="0"/>
              </a:rPr>
              <a:t> </a:t>
            </a:r>
            <a:r>
              <a:rPr lang="ar-SA" sz="5100" b="1" i="0" u="none" strike="noStrike" dirty="0">
                <a:solidFill>
                  <a:schemeClr val="accent5">
                    <a:lumMod val="50000"/>
                  </a:schemeClr>
                </a:solidFill>
                <a:effectLst/>
                <a:latin typeface="Times New Roman" panose="02020603050405020304" pitchFamily="18" charset="0"/>
                <a:cs typeface="Times New Roman" panose="02020603050405020304" pitchFamily="18" charset="0"/>
              </a:rPr>
              <a:t>وهي مرتبطة </a:t>
            </a:r>
            <a:r>
              <a:rPr lang="ar-SA" sz="5100" b="1" i="0" u="sng" strike="noStrike" dirty="0">
                <a:solidFill>
                  <a:schemeClr val="accent5">
                    <a:lumMod val="50000"/>
                  </a:schemeClr>
                </a:solidFill>
                <a:effectLst/>
                <a:latin typeface="Times New Roman" panose="02020603050405020304" pitchFamily="18" charset="0"/>
                <a:cs typeface="Times New Roman" panose="02020603050405020304" pitchFamily="18" charset="0"/>
              </a:rPr>
              <a:t>بالراوي</a:t>
            </a:r>
            <a:r>
              <a:rPr lang="ar-SA" sz="5100" b="1" i="0" u="none" strike="noStrike" dirty="0">
                <a:solidFill>
                  <a:schemeClr val="accent5">
                    <a:lumMod val="50000"/>
                  </a:schemeClr>
                </a:solidFill>
                <a:effectLst/>
                <a:latin typeface="Times New Roman" panose="02020603050405020304" pitchFamily="18" charset="0"/>
                <a:cs typeface="Times New Roman" panose="02020603050405020304" pitchFamily="18" charset="0"/>
              </a:rPr>
              <a:t> دوما ويمكن تعريفها بأنها:</a:t>
            </a:r>
          </a:p>
          <a:p>
            <a:pPr marL="0" indent="0" algn="r">
              <a:buNone/>
            </a:pPr>
            <a:r>
              <a:rPr lang="ar-SA" sz="5100" b="1" i="0" u="none" strike="noStrike" dirty="0">
                <a:solidFill>
                  <a:schemeClr val="accent5">
                    <a:lumMod val="50000"/>
                  </a:schemeClr>
                </a:solidFill>
                <a:effectLst/>
                <a:latin typeface="Times New Roman" panose="02020603050405020304" pitchFamily="18" charset="0"/>
                <a:cs typeface="Times New Roman" panose="02020603050405020304" pitchFamily="18" charset="0"/>
              </a:rPr>
              <a:t>مجموعة المفاهيم والأفكار والمعتقدات والتحيزاتالخاصة بالراوي، وكذلك المواقع الحسية التي تتحكم جميعا في أسلوب الحكي.</a:t>
            </a:r>
          </a:p>
          <a:p>
            <a:pPr marL="0" indent="0" algn="r">
              <a:buNone/>
            </a:pPr>
            <a:endParaRPr lang="ar-SA" sz="3400" b="1" i="0" u="none" strike="noStrike" dirty="0">
              <a:solidFill>
                <a:schemeClr val="accent5">
                  <a:lumMod val="50000"/>
                </a:schemeClr>
              </a:solidFill>
              <a:effectLst/>
              <a:latin typeface="Times New Roman" panose="02020603050405020304" pitchFamily="18" charset="0"/>
              <a:cs typeface="Times New Roman" panose="02020603050405020304" pitchFamily="18" charset="0"/>
            </a:endParaRPr>
          </a:p>
          <a:p>
            <a:pPr marL="0" indent="0" algn="r">
              <a:buNone/>
            </a:pPr>
            <a:r>
              <a:rPr lang="ar-SA" sz="3600" b="1" dirty="0">
                <a:solidFill>
                  <a:schemeClr val="accent5">
                    <a:lumMod val="50000"/>
                  </a:schemeClr>
                </a:solidFill>
                <a:latin typeface="Times New Roman" panose="02020603050405020304" pitchFamily="18" charset="0"/>
                <a:cs typeface="Times New Roman" panose="02020603050405020304" pitchFamily="18" charset="0"/>
              </a:rPr>
              <a:t> </a:t>
            </a:r>
          </a:p>
          <a:p>
            <a:pPr marL="0" indent="0" algn="r">
              <a:buNone/>
            </a:pP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14700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82485-E8EA-5C94-5DDD-250BD4F19F95}"/>
              </a:ext>
            </a:extLst>
          </p:cNvPr>
          <p:cNvSpPr>
            <a:spLocks noGrp="1"/>
          </p:cNvSpPr>
          <p:nvPr>
            <p:ph type="title"/>
          </p:nvPr>
        </p:nvSpPr>
        <p:spPr/>
        <p:txBody>
          <a:bodyPr/>
          <a:lstStyle/>
          <a:p>
            <a:pPr algn="ctr"/>
            <a:r>
              <a:rPr lang="ar-SA" sz="4000" b="1" dirty="0">
                <a:latin typeface="Times New Roman" panose="02020603050405020304" pitchFamily="18" charset="0"/>
                <a:cs typeface="Times New Roman" panose="02020603050405020304" pitchFamily="18" charset="0"/>
              </a:rPr>
              <a:t>الشخصيات</a:t>
            </a:r>
            <a:r>
              <a:rPr lang="ar-SA" dirty="0"/>
              <a:t> </a:t>
            </a:r>
            <a:endParaRPr lang="en-US" dirty="0"/>
          </a:p>
        </p:txBody>
      </p:sp>
      <p:sp>
        <p:nvSpPr>
          <p:cNvPr id="3" name="Content Placeholder 2">
            <a:extLst>
              <a:ext uri="{FF2B5EF4-FFF2-40B4-BE49-F238E27FC236}">
                <a16:creationId xmlns:a16="http://schemas.microsoft.com/office/drawing/2014/main" id="{27843B91-C3F4-11D3-0518-46FB3366DBFB}"/>
              </a:ext>
            </a:extLst>
          </p:cNvPr>
          <p:cNvSpPr>
            <a:spLocks noGrp="1"/>
          </p:cNvSpPr>
          <p:nvPr>
            <p:ph idx="1"/>
          </p:nvPr>
        </p:nvSpPr>
        <p:spPr/>
        <p:txBody>
          <a:bodyPr/>
          <a:lstStyle/>
          <a:p>
            <a:pPr marL="0" indent="0" algn="r">
              <a:buNone/>
            </a:pPr>
            <a:r>
              <a:rPr lang="ar-SA" sz="2400" b="1" dirty="0">
                <a:latin typeface="Times New Roman" panose="02020603050405020304" pitchFamily="18" charset="0"/>
                <a:cs typeface="Times New Roman" panose="02020603050405020304" pitchFamily="18" charset="0"/>
              </a:rPr>
              <a:t>الشخصيات: </a:t>
            </a:r>
            <a:r>
              <a:rPr lang="ar-SA" sz="2400" b="1" i="0" u="none" strike="noStrike" dirty="0">
                <a:solidFill>
                  <a:schemeClr val="accent5">
                    <a:lumMod val="50000"/>
                  </a:schemeClr>
                </a:solidFill>
                <a:effectLst/>
                <a:latin typeface="Times New Roman" panose="02020603050405020304" pitchFamily="18" charset="0"/>
                <a:cs typeface="Times New Roman" panose="02020603050405020304" pitchFamily="18" charset="0"/>
              </a:rPr>
              <a:t>وهي كائنات من حبر وورق، وليست من لحم ودم</a:t>
            </a:r>
            <a:r>
              <a:rPr lang="ar-SA" sz="2400" b="1" dirty="0">
                <a:solidFill>
                  <a:schemeClr val="accent5">
                    <a:lumMod val="50000"/>
                  </a:schemeClr>
                </a:solidFill>
                <a:latin typeface="Times New Roman" panose="02020603050405020304" pitchFamily="18" charset="0"/>
                <a:cs typeface="Times New Roman" panose="02020603050405020304" pitchFamily="18" charset="0"/>
              </a:rPr>
              <a:t> أي </a:t>
            </a:r>
            <a:r>
              <a:rPr lang="ar-SA" sz="2400" b="1" i="0" u="none" strike="noStrike" dirty="0">
                <a:solidFill>
                  <a:schemeClr val="accent5">
                    <a:lumMod val="50000"/>
                  </a:schemeClr>
                </a:solidFill>
                <a:effectLst/>
                <a:latin typeface="Times New Roman" panose="02020603050405020304" pitchFamily="18" charset="0"/>
                <a:cs typeface="Times New Roman" panose="02020603050405020304" pitchFamily="18" charset="0"/>
              </a:rPr>
              <a:t>إنها شخوص خيالية يتم تشكيلها وتطويرها على الورق </a:t>
            </a:r>
            <a:r>
              <a:rPr lang="ar-SA" sz="2400" b="1" dirty="0">
                <a:solidFill>
                  <a:schemeClr val="accent5">
                    <a:lumMod val="50000"/>
                  </a:schemeClr>
                </a:solidFill>
                <a:latin typeface="Times New Roman" panose="02020603050405020304" pitchFamily="18" charset="0"/>
                <a:cs typeface="Times New Roman" panose="02020603050405020304" pitchFamily="18" charset="0"/>
              </a:rPr>
              <a:t>من</a:t>
            </a:r>
            <a:r>
              <a:rPr lang="ar-SA" sz="2400" b="1" i="0" u="none" strike="noStrike" dirty="0">
                <a:solidFill>
                  <a:schemeClr val="accent5">
                    <a:lumMod val="50000"/>
                  </a:schemeClr>
                </a:solidFill>
                <a:effectLst/>
                <a:latin typeface="Times New Roman" panose="02020603050405020304" pitchFamily="18" charset="0"/>
                <a:cs typeface="Times New Roman" panose="02020603050405020304" pitchFamily="18" charset="0"/>
              </a:rPr>
              <a:t> خيال المؤلف طبقا لمسار القصة.</a:t>
            </a:r>
          </a:p>
          <a:p>
            <a:pPr marL="0" indent="0" algn="r">
              <a:buNone/>
            </a:pPr>
            <a:r>
              <a:rPr lang="ar-SA" sz="2000" b="1" i="0" u="sng" strike="noStrike" dirty="0">
                <a:solidFill>
                  <a:schemeClr val="bg1">
                    <a:lumMod val="10000"/>
                  </a:schemeClr>
                </a:solidFill>
                <a:effectLst/>
                <a:latin typeface="Times New Roman" panose="02020603050405020304" pitchFamily="18" charset="0"/>
                <a:cs typeface="Times New Roman" panose="02020603050405020304" pitchFamily="18" charset="0"/>
              </a:rPr>
              <a:t>أنواع الشخصية السردية</a:t>
            </a:r>
            <a:r>
              <a:rPr lang="ar-SA" b="1" u="sng" dirty="0">
                <a:solidFill>
                  <a:schemeClr val="bg1">
                    <a:lumMod val="10000"/>
                  </a:schemeClr>
                </a:solidFill>
                <a:latin typeface="Times New Roman" panose="02020603050405020304" pitchFamily="18" charset="0"/>
                <a:cs typeface="Times New Roman" panose="02020603050405020304" pitchFamily="18" charset="0"/>
              </a:rPr>
              <a:t>: </a:t>
            </a:r>
          </a:p>
          <a:p>
            <a:pPr marL="0" indent="0" algn="r">
              <a:buNone/>
            </a:pPr>
            <a:r>
              <a:rPr lang="ar-SA" sz="2400" b="1" i="0" u="none" strike="noStrike" dirty="0">
                <a:solidFill>
                  <a:schemeClr val="bg1">
                    <a:lumMod val="10000"/>
                  </a:schemeClr>
                </a:solidFill>
                <a:effectLst/>
                <a:latin typeface="Times New Roman" panose="02020603050405020304" pitchFamily="18" charset="0"/>
                <a:cs typeface="Times New Roman" panose="02020603050405020304" pitchFamily="18" charset="0"/>
              </a:rPr>
              <a:t>الشخصية المركبة:</a:t>
            </a:r>
            <a:r>
              <a:rPr lang="ar-SA" sz="2400" b="1" i="0" u="none" strike="noStrike" dirty="0">
                <a:solidFill>
                  <a:srgbClr val="0070C0"/>
                </a:solidFill>
                <a:effectLst/>
                <a:latin typeface="Times New Roman" panose="02020603050405020304" pitchFamily="18" charset="0"/>
                <a:cs typeface="Times New Roman" panose="02020603050405020304" pitchFamily="18" charset="0"/>
              </a:rPr>
              <a:t> وهي التي يهتم النص بتوضيح تفاصيلها النفسية والعقلية،</a:t>
            </a:r>
            <a:endParaRPr lang="ar-SA" sz="2400" b="1" i="0" u="none" strike="noStrike" dirty="0">
              <a:solidFill>
                <a:srgbClr val="000000"/>
              </a:solidFill>
              <a:effectLst/>
              <a:latin typeface="Times New Roman" panose="02020603050405020304" pitchFamily="18" charset="0"/>
              <a:cs typeface="Times New Roman" panose="02020603050405020304" pitchFamily="18" charset="0"/>
            </a:endParaRPr>
          </a:p>
          <a:p>
            <a:pPr marL="0" indent="0" algn="r">
              <a:buNone/>
            </a:pPr>
            <a:r>
              <a:rPr lang="ar-SA" sz="2400" b="1" i="0" u="none" strike="noStrike" dirty="0">
                <a:solidFill>
                  <a:srgbClr val="0070C0"/>
                </a:solidFill>
                <a:effectLst/>
                <a:latin typeface="Times New Roman" panose="02020603050405020304" pitchFamily="18" charset="0"/>
                <a:cs typeface="Times New Roman" panose="02020603050405020304" pitchFamily="18" charset="0"/>
              </a:rPr>
              <a:t>أو تاريخها، أو ظروفها الاجتماعية.</a:t>
            </a:r>
          </a:p>
          <a:p>
            <a:pPr marL="0" indent="0" algn="r">
              <a:buNone/>
            </a:pPr>
            <a:r>
              <a:rPr lang="ar-SA" sz="2400" b="1" i="0" u="none" strike="noStrike" dirty="0">
                <a:solidFill>
                  <a:schemeClr val="bg1">
                    <a:lumMod val="10000"/>
                  </a:schemeClr>
                </a:solidFill>
                <a:effectLst/>
                <a:latin typeface="Times New Roman" panose="02020603050405020304" pitchFamily="18" charset="0"/>
                <a:cs typeface="Times New Roman" panose="02020603050405020304" pitchFamily="18" charset="0"/>
              </a:rPr>
              <a:t>الشخصية المسطحة:</a:t>
            </a:r>
            <a:r>
              <a:rPr lang="ar-SA" sz="2400" b="1" i="0" u="none" strike="noStrike" dirty="0">
                <a:solidFill>
                  <a:srgbClr val="0070C0"/>
                </a:solidFill>
                <a:effectLst/>
                <a:latin typeface="Times New Roman" panose="02020603050405020304" pitchFamily="18" charset="0"/>
                <a:cs typeface="Times New Roman" panose="02020603050405020304" pitchFamily="18" charset="0"/>
              </a:rPr>
              <a:t> وهي على العكس من المركبة، لا يهتم النص بتفاصيلها</a:t>
            </a:r>
            <a:endParaRPr lang="ar-SA" sz="2400" b="1" i="0" u="none" strike="noStrike" dirty="0">
              <a:solidFill>
                <a:srgbClr val="000000"/>
              </a:solidFill>
              <a:effectLst/>
              <a:latin typeface="Times New Roman" panose="02020603050405020304" pitchFamily="18" charset="0"/>
              <a:cs typeface="Times New Roman" panose="02020603050405020304" pitchFamily="18" charset="0"/>
            </a:endParaRPr>
          </a:p>
          <a:p>
            <a:pPr marL="0" indent="0" algn="r">
              <a:buNone/>
            </a:pPr>
            <a:r>
              <a:rPr lang="ar-SA" sz="2400" b="1" i="0" u="none" strike="noStrike" dirty="0">
                <a:solidFill>
                  <a:srgbClr val="0070C0"/>
                </a:solidFill>
                <a:effectLst/>
                <a:latin typeface="Times New Roman" panose="02020603050405020304" pitchFamily="18" charset="0"/>
                <a:cs typeface="Times New Roman" panose="02020603050405020304" pitchFamily="18" charset="0"/>
              </a:rPr>
              <a:t>وتلعب دور النمط الاجتماعي لا أكثر. </a:t>
            </a:r>
            <a:endParaRPr lang="ar-SA" sz="2400" b="1" i="0" u="none" strike="noStrike" dirty="0">
              <a:solidFill>
                <a:srgbClr val="000000"/>
              </a:solidFill>
              <a:effectLst/>
              <a:latin typeface="Times New Roman" panose="02020603050405020304" pitchFamily="18" charset="0"/>
              <a:cs typeface="Times New Roman" panose="02020603050405020304" pitchFamily="18" charset="0"/>
            </a:endParaRPr>
          </a:p>
          <a:p>
            <a:pPr marL="0" indent="0" algn="r">
              <a:buNone/>
            </a:pPr>
            <a:endParaRPr lang="ar-SA" sz="2400" b="1" i="0" u="none" strike="noStrike" dirty="0">
              <a:solidFill>
                <a:srgbClr val="000000"/>
              </a:solidFill>
              <a:effectLst/>
              <a:latin typeface="Times New Roman" panose="02020603050405020304" pitchFamily="18" charset="0"/>
              <a:cs typeface="Times New Roman" panose="02020603050405020304" pitchFamily="18" charset="0"/>
            </a:endParaRPr>
          </a:p>
          <a:p>
            <a:pPr marL="0" indent="0" algn="r">
              <a:buNone/>
            </a:pPr>
            <a:endParaRPr lang="ar-SA" b="1" u="sng" dirty="0">
              <a:solidFill>
                <a:schemeClr val="bg1">
                  <a:lumMod val="10000"/>
                </a:schemeClr>
              </a:solidFill>
              <a:latin typeface="Times New Roman" panose="02020603050405020304" pitchFamily="18" charset="0"/>
              <a:cs typeface="Times New Roman" panose="02020603050405020304" pitchFamily="18" charset="0"/>
            </a:endParaRPr>
          </a:p>
          <a:p>
            <a:pPr marL="0" indent="0" algn="r">
              <a:buNone/>
            </a:pPr>
            <a:endParaRPr lang="ar-SA" sz="2400" b="1" i="0" u="sng" strike="noStrike" dirty="0">
              <a:solidFill>
                <a:schemeClr val="bg1">
                  <a:lumMod val="10000"/>
                </a:schemeClr>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08166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1D405-5137-32C8-1E29-B10DB52B3934}"/>
              </a:ext>
            </a:extLst>
          </p:cNvPr>
          <p:cNvSpPr>
            <a:spLocks noGrp="1"/>
          </p:cNvSpPr>
          <p:nvPr>
            <p:ph type="title"/>
          </p:nvPr>
        </p:nvSpPr>
        <p:spPr/>
        <p:txBody>
          <a:bodyPr>
            <a:normAutofit/>
          </a:bodyPr>
          <a:lstStyle/>
          <a:p>
            <a:pPr algn="ctr"/>
            <a:r>
              <a:rPr lang="ar-SA" sz="4000" b="1" i="0" u="none" strike="noStrike" cap="all" dirty="0">
                <a:solidFill>
                  <a:schemeClr val="bg1">
                    <a:lumMod val="10000"/>
                  </a:schemeClr>
                </a:solidFill>
                <a:effectLst/>
                <a:latin typeface="Times New Roman" panose="02020603050405020304" pitchFamily="18" charset="0"/>
                <a:cs typeface="Times New Roman" panose="02020603050405020304" pitchFamily="18" charset="0"/>
              </a:rPr>
              <a:t>الأحداث</a:t>
            </a:r>
            <a:endParaRPr lang="en-US" sz="4000" dirty="0">
              <a:solidFill>
                <a:schemeClr val="bg1">
                  <a:lumMod val="10000"/>
                </a:schemeClr>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C7F959F-11BC-6A5A-8877-5A00AC1157CB}"/>
              </a:ext>
            </a:extLst>
          </p:cNvPr>
          <p:cNvSpPr>
            <a:spLocks noGrp="1"/>
          </p:cNvSpPr>
          <p:nvPr>
            <p:ph idx="1"/>
          </p:nvPr>
        </p:nvSpPr>
        <p:spPr/>
        <p:txBody>
          <a:bodyPr>
            <a:normAutofit/>
          </a:bodyPr>
          <a:lstStyle/>
          <a:p>
            <a:pPr marL="0" indent="0" algn="r">
              <a:buNone/>
            </a:pPr>
            <a:r>
              <a:rPr lang="ar-SA" sz="3600" b="0" i="0" u="none" strike="noStrike" dirty="0">
                <a:solidFill>
                  <a:schemeClr val="bg1">
                    <a:lumMod val="10000"/>
                  </a:schemeClr>
                </a:solidFill>
                <a:effectLst/>
                <a:latin typeface="Times New Roman" panose="02020603050405020304" pitchFamily="18" charset="0"/>
                <a:cs typeface="Times New Roman" panose="02020603050405020304" pitchFamily="18" charset="0"/>
              </a:rPr>
              <a:t>وتنقسم إلى:</a:t>
            </a:r>
          </a:p>
          <a:p>
            <a:pPr marL="0" indent="0" algn="r">
              <a:buNone/>
            </a:pPr>
            <a:r>
              <a:rPr lang="ar-SA" sz="3600" b="0" i="0" u="none" strike="noStrike" dirty="0">
                <a:solidFill>
                  <a:schemeClr val="bg1">
                    <a:lumMod val="10000"/>
                  </a:schemeClr>
                </a:solidFill>
                <a:effectLst/>
                <a:latin typeface="Times New Roman" panose="02020603050405020304" pitchFamily="18" charset="0"/>
                <a:cs typeface="Times New Roman" panose="02020603050405020304" pitchFamily="18" charset="0"/>
              </a:rPr>
              <a:t>أ- أحداث رئيسية:</a:t>
            </a:r>
            <a:r>
              <a:rPr lang="ar-SA" sz="3600" b="0" i="0" u="none" strike="noStrike" dirty="0">
                <a:solidFill>
                  <a:srgbClr val="0070C0"/>
                </a:solidFill>
                <a:effectLst/>
                <a:latin typeface="Times New Roman" panose="02020603050405020304" pitchFamily="18" charset="0"/>
                <a:cs typeface="Times New Roman" panose="02020603050405020304" pitchFamily="18" charset="0"/>
              </a:rPr>
              <a:t> </a:t>
            </a:r>
            <a:r>
              <a:rPr lang="ar-SA" sz="3600" b="0" i="0" u="none" strike="noStrike" dirty="0">
                <a:solidFill>
                  <a:schemeClr val="accent5">
                    <a:lumMod val="50000"/>
                  </a:schemeClr>
                </a:solidFill>
                <a:effectLst/>
                <a:latin typeface="Times New Roman" panose="02020603050405020304" pitchFamily="18" charset="0"/>
                <a:cs typeface="Times New Roman" panose="02020603050405020304" pitchFamily="18" charset="0"/>
              </a:rPr>
              <a:t>وهي التي تشكل جسد السرد ولا يمكن الاستغناء عن أي حدث منها.</a:t>
            </a:r>
          </a:p>
          <a:p>
            <a:pPr marL="0" indent="0" algn="r">
              <a:buNone/>
            </a:pPr>
            <a:r>
              <a:rPr lang="ar-SA" sz="3600" b="0" i="0" u="none" strike="noStrike" dirty="0">
                <a:solidFill>
                  <a:schemeClr val="bg1">
                    <a:lumMod val="10000"/>
                  </a:schemeClr>
                </a:solidFill>
                <a:effectLst/>
                <a:latin typeface="Times New Roman" panose="02020603050405020304" pitchFamily="18" charset="0"/>
                <a:cs typeface="Times New Roman" panose="02020603050405020304" pitchFamily="18" charset="0"/>
              </a:rPr>
              <a:t>ب- أحداث هامشية: </a:t>
            </a:r>
            <a:r>
              <a:rPr lang="ar-SA" sz="3600" b="0" i="0" u="none" strike="noStrike" dirty="0">
                <a:solidFill>
                  <a:schemeClr val="accent5">
                    <a:lumMod val="50000"/>
                  </a:schemeClr>
                </a:solidFill>
                <a:effectLst/>
                <a:latin typeface="Times New Roman" panose="02020603050405020304" pitchFamily="18" charset="0"/>
                <a:cs typeface="Times New Roman" panose="02020603050405020304" pitchFamily="18" charset="0"/>
              </a:rPr>
              <a:t>وهي التي تعطينا التفاصيل ويمكن الاستغناء عنها أو تبديلها</a:t>
            </a:r>
          </a:p>
        </p:txBody>
      </p:sp>
    </p:spTree>
    <p:extLst>
      <p:ext uri="{BB962C8B-B14F-4D97-AF65-F5344CB8AC3E}">
        <p14:creationId xmlns:p14="http://schemas.microsoft.com/office/powerpoint/2010/main" val="31706978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A146-070C-2D2F-2D24-31C1B214097B}"/>
              </a:ext>
            </a:extLst>
          </p:cNvPr>
          <p:cNvSpPr>
            <a:spLocks noGrp="1"/>
          </p:cNvSpPr>
          <p:nvPr>
            <p:ph type="title"/>
          </p:nvPr>
        </p:nvSpPr>
        <p:spPr/>
        <p:txBody>
          <a:bodyPr>
            <a:normAutofit/>
          </a:bodyPr>
          <a:lstStyle/>
          <a:p>
            <a:pPr algn="ctr"/>
            <a:r>
              <a:rPr lang="ar-SA" sz="4000" b="1" i="0" u="none" strike="noStrike" cap="all" dirty="0">
                <a:solidFill>
                  <a:schemeClr val="bg1">
                    <a:lumMod val="10000"/>
                  </a:schemeClr>
                </a:solidFill>
                <a:effectLst/>
                <a:latin typeface="Times New Roman" panose="02020603050405020304" pitchFamily="18" charset="0"/>
                <a:cs typeface="Times New Roman" panose="02020603050405020304" pitchFamily="18" charset="0"/>
              </a:rPr>
              <a:t>الحبكات</a:t>
            </a:r>
            <a:endParaRPr lang="en-US" sz="4000" dirty="0">
              <a:solidFill>
                <a:schemeClr val="bg1">
                  <a:lumMod val="10000"/>
                </a:schemeClr>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7BF3BB4-7CCB-2BFD-8F95-3A89D8E6941A}"/>
              </a:ext>
            </a:extLst>
          </p:cNvPr>
          <p:cNvSpPr>
            <a:spLocks noGrp="1"/>
          </p:cNvSpPr>
          <p:nvPr>
            <p:ph idx="1"/>
          </p:nvPr>
        </p:nvSpPr>
        <p:spPr>
          <a:xfrm>
            <a:off x="1295400" y="1428750"/>
            <a:ext cx="9601200" cy="3581400"/>
          </a:xfrm>
        </p:spPr>
        <p:txBody>
          <a:bodyPr>
            <a:normAutofit fontScale="92500" lnSpcReduction="10000"/>
          </a:bodyPr>
          <a:lstStyle/>
          <a:p>
            <a:pPr marL="0" indent="0" algn="r">
              <a:buNone/>
            </a:pPr>
            <a:r>
              <a:rPr lang="ar-SA" sz="2600" b="1" i="0" u="none" strike="noStrike" cap="all" dirty="0">
                <a:solidFill>
                  <a:schemeClr val="bg1">
                    <a:lumMod val="10000"/>
                  </a:schemeClr>
                </a:solidFill>
                <a:effectLst/>
                <a:latin typeface="Times New Roman" panose="02020603050405020304" pitchFamily="18" charset="0"/>
                <a:cs typeface="Times New Roman" panose="02020603050405020304" pitchFamily="18" charset="0"/>
              </a:rPr>
              <a:t>الحبكة أو الترتيب الزمني</a:t>
            </a:r>
            <a:endParaRPr lang="ar-SA" sz="2600" b="1" i="0" u="none" strike="noStrike" dirty="0">
              <a:solidFill>
                <a:schemeClr val="bg1">
                  <a:lumMod val="10000"/>
                </a:schemeClr>
              </a:solidFill>
              <a:effectLst/>
              <a:latin typeface="Times New Roman" panose="02020603050405020304" pitchFamily="18" charset="0"/>
              <a:cs typeface="Times New Roman" panose="02020603050405020304" pitchFamily="18" charset="0"/>
            </a:endParaRPr>
          </a:p>
          <a:p>
            <a:pPr marL="0" indent="0" algn="r">
              <a:buNone/>
            </a:pPr>
            <a:r>
              <a:rPr lang="ar-SA" sz="2600" b="1" i="0" u="none" strike="noStrike" dirty="0">
                <a:solidFill>
                  <a:schemeClr val="accent5">
                    <a:lumMod val="50000"/>
                  </a:schemeClr>
                </a:solidFill>
                <a:effectLst/>
                <a:latin typeface="Times New Roman" panose="02020603050405020304" pitchFamily="18" charset="0"/>
                <a:cs typeface="Times New Roman" panose="02020603050405020304" pitchFamily="18" charset="0"/>
              </a:rPr>
              <a:t>ونقصد بها الترتيب الزمني المخصوص الذي تظهر به الأحداث في النص</a:t>
            </a:r>
          </a:p>
          <a:p>
            <a:pPr marL="0" indent="0" algn="r">
              <a:buNone/>
            </a:pPr>
            <a:r>
              <a:rPr lang="ar-SA" sz="2800" b="1" i="0" u="none" strike="noStrike" cap="all" dirty="0">
                <a:solidFill>
                  <a:schemeClr val="bg1">
                    <a:lumMod val="10000"/>
                  </a:schemeClr>
                </a:solidFill>
                <a:effectLst/>
                <a:latin typeface="Times New Roman" panose="02020603050405020304" pitchFamily="18" charset="0"/>
                <a:cs typeface="Times New Roman" panose="02020603050405020304" pitchFamily="18" charset="0"/>
              </a:rPr>
              <a:t>أنواع الحبكات</a:t>
            </a:r>
            <a:endParaRPr lang="ar-SA" sz="2800" b="0" i="0" u="none" strike="noStrike" dirty="0">
              <a:solidFill>
                <a:schemeClr val="bg1">
                  <a:lumMod val="10000"/>
                </a:schemeClr>
              </a:solidFill>
              <a:effectLst/>
              <a:latin typeface="Times New Roman" panose="02020603050405020304" pitchFamily="18" charset="0"/>
              <a:cs typeface="Times New Roman" panose="02020603050405020304" pitchFamily="18" charset="0"/>
            </a:endParaRPr>
          </a:p>
          <a:p>
            <a:pPr marL="0" indent="0" algn="r">
              <a:buNone/>
            </a:pPr>
            <a:r>
              <a:rPr lang="ar-SA" sz="2600" b="1" i="0" u="none" strike="noStrike" dirty="0">
                <a:solidFill>
                  <a:schemeClr val="accent2">
                    <a:lumMod val="50000"/>
                  </a:schemeClr>
                </a:solidFill>
                <a:effectLst/>
                <a:latin typeface="Times New Roman" panose="02020603050405020304" pitchFamily="18" charset="0"/>
                <a:cs typeface="Times New Roman" panose="02020603050405020304" pitchFamily="18" charset="0"/>
              </a:rPr>
              <a:t>التوازن المثالي:</a:t>
            </a:r>
            <a:r>
              <a:rPr lang="ar-SA" sz="2600" b="1" i="0" u="none" strike="noStrike" dirty="0">
                <a:solidFill>
                  <a:srgbClr val="0070C0"/>
                </a:solidFill>
                <a:effectLst/>
                <a:latin typeface="Times New Roman" panose="02020603050405020304" pitchFamily="18" charset="0"/>
                <a:cs typeface="Times New Roman" panose="02020603050405020304" pitchFamily="18" charset="0"/>
              </a:rPr>
              <a:t> </a:t>
            </a:r>
            <a:r>
              <a:rPr lang="ar-SA" sz="2600" b="1" i="0" u="none" strike="noStrike" dirty="0">
                <a:solidFill>
                  <a:schemeClr val="accent5">
                    <a:lumMod val="50000"/>
                  </a:schemeClr>
                </a:solidFill>
                <a:effectLst/>
                <a:latin typeface="Times New Roman" panose="02020603050405020304" pitchFamily="18" charset="0"/>
                <a:cs typeface="Times New Roman" panose="02020603050405020304" pitchFamily="18" charset="0"/>
              </a:rPr>
              <a:t>أي أن تظهر الأحداث في النص بنفس ترتيبها المنطقي.</a:t>
            </a:r>
            <a:endParaRPr lang="ar-SA" sz="2600" b="0" i="0" u="none" strike="noStrike" dirty="0">
              <a:solidFill>
                <a:schemeClr val="accent5">
                  <a:lumMod val="50000"/>
                </a:schemeClr>
              </a:solidFill>
              <a:effectLst/>
              <a:latin typeface="Times New Roman" panose="02020603050405020304" pitchFamily="18" charset="0"/>
              <a:cs typeface="Times New Roman" panose="02020603050405020304" pitchFamily="18" charset="0"/>
            </a:endParaRPr>
          </a:p>
          <a:p>
            <a:pPr marL="0" indent="0" algn="r">
              <a:buNone/>
            </a:pPr>
            <a:r>
              <a:rPr lang="ar-SA" sz="2600" b="1" i="0" u="none" strike="noStrike" dirty="0">
                <a:solidFill>
                  <a:schemeClr val="accent2">
                    <a:lumMod val="50000"/>
                  </a:schemeClr>
                </a:solidFill>
                <a:effectLst/>
                <a:latin typeface="Times New Roman" panose="02020603050405020304" pitchFamily="18" charset="0"/>
                <a:cs typeface="Times New Roman" panose="02020603050405020304" pitchFamily="18" charset="0"/>
              </a:rPr>
              <a:t>الترتيب العكسي:</a:t>
            </a:r>
            <a:r>
              <a:rPr lang="ar-SA" sz="2600" b="1" i="0" u="none" strike="noStrike" dirty="0">
                <a:solidFill>
                  <a:srgbClr val="0070C0"/>
                </a:solidFill>
                <a:effectLst/>
                <a:latin typeface="Times New Roman" panose="02020603050405020304" pitchFamily="18" charset="0"/>
                <a:cs typeface="Times New Roman" panose="02020603050405020304" pitchFamily="18" charset="0"/>
              </a:rPr>
              <a:t> </a:t>
            </a:r>
            <a:r>
              <a:rPr lang="ar-SA" sz="2600" b="1" i="0" u="none" strike="noStrike" dirty="0">
                <a:solidFill>
                  <a:schemeClr val="accent5">
                    <a:lumMod val="50000"/>
                  </a:schemeClr>
                </a:solidFill>
                <a:effectLst/>
                <a:latin typeface="Times New Roman" panose="02020603050405020304" pitchFamily="18" charset="0"/>
                <a:cs typeface="Times New Roman" panose="02020603050405020304" pitchFamily="18" charset="0"/>
              </a:rPr>
              <a:t>أي أن تبدأ القصة من الحدث الأخير ثم تعود في الزمن بانتظام حتى الحدث الأول وهي حبكة نادرة</a:t>
            </a:r>
          </a:p>
          <a:p>
            <a:pPr marL="0" indent="0" algn="r">
              <a:buNone/>
            </a:pPr>
            <a:r>
              <a:rPr lang="ar-SA" sz="2600" b="1" i="0" u="none" strike="noStrike" dirty="0">
                <a:solidFill>
                  <a:schemeClr val="accent2">
                    <a:lumMod val="50000"/>
                  </a:schemeClr>
                </a:solidFill>
                <a:effectLst/>
                <a:latin typeface="Times New Roman" panose="02020603050405020304" pitchFamily="18" charset="0"/>
                <a:cs typeface="Times New Roman" panose="02020603050405020304" pitchFamily="18" charset="0"/>
              </a:rPr>
              <a:t>الانطلاق من وسط القصة: </a:t>
            </a:r>
            <a:r>
              <a:rPr lang="ar-SA" sz="2600" b="1" i="0" u="none" strike="noStrike" dirty="0">
                <a:solidFill>
                  <a:schemeClr val="accent5">
                    <a:lumMod val="50000"/>
                  </a:schemeClr>
                </a:solidFill>
                <a:effectLst/>
                <a:latin typeface="Times New Roman" panose="02020603050405020304" pitchFamily="18" charset="0"/>
                <a:cs typeface="Times New Roman" panose="02020603050405020304" pitchFamily="18" charset="0"/>
              </a:rPr>
              <a:t>أي أن تبدأ القصة من أية نقطة في الأحداث، ثم تتحرك في الزمن إلى الوراء وإلى الأمام بدون خطة محددة، </a:t>
            </a:r>
            <a:r>
              <a:rPr lang="ar-SA" sz="2600" b="1" i="0" u="sng" dirty="0">
                <a:solidFill>
                  <a:schemeClr val="accent5">
                    <a:lumMod val="50000"/>
                  </a:schemeClr>
                </a:solidFill>
                <a:effectLst/>
                <a:latin typeface="Times New Roman" panose="02020603050405020304" pitchFamily="18" charset="0"/>
                <a:cs typeface="Times New Roman" panose="02020603050405020304" pitchFamily="18" charset="0"/>
              </a:rPr>
              <a:t>وهي الحبكة الأكثر انتشارا</a:t>
            </a:r>
            <a:endParaRPr lang="ar-SA" sz="2600" b="1" i="0" u="none" strike="noStrike" dirty="0">
              <a:solidFill>
                <a:schemeClr val="accent5">
                  <a:lumMod val="50000"/>
                </a:schemeClr>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68094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C08F2-BDD8-FDD2-EFB2-E667B6C27406}"/>
              </a:ext>
            </a:extLst>
          </p:cNvPr>
          <p:cNvSpPr>
            <a:spLocks noGrp="1"/>
          </p:cNvSpPr>
          <p:nvPr>
            <p:ph type="title"/>
          </p:nvPr>
        </p:nvSpPr>
        <p:spPr/>
        <p:txBody>
          <a:bodyPr>
            <a:normAutofit/>
          </a:bodyPr>
          <a:lstStyle/>
          <a:p>
            <a:pPr algn="ctr"/>
            <a:r>
              <a:rPr lang="ar-SA" sz="4000" b="1" i="0" u="none" strike="noStrike" cap="all" dirty="0">
                <a:solidFill>
                  <a:schemeClr val="bg1">
                    <a:lumMod val="10000"/>
                  </a:schemeClr>
                </a:solidFill>
                <a:effectLst/>
                <a:latin typeface="Times New Roman" panose="02020603050405020304" pitchFamily="18" charset="0"/>
                <a:cs typeface="Times New Roman" panose="02020603050405020304" pitchFamily="18" charset="0"/>
              </a:rPr>
              <a:t>الفضاء السردي</a:t>
            </a:r>
            <a:endParaRPr lang="en-US" sz="4000" dirty="0">
              <a:solidFill>
                <a:schemeClr val="bg1">
                  <a:lumMod val="10000"/>
                </a:schemeClr>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B5F430F-C771-FF4E-B143-72EF7EC9B1A0}"/>
              </a:ext>
            </a:extLst>
          </p:cNvPr>
          <p:cNvSpPr>
            <a:spLocks noGrp="1"/>
          </p:cNvSpPr>
          <p:nvPr>
            <p:ph idx="1"/>
          </p:nvPr>
        </p:nvSpPr>
        <p:spPr>
          <a:xfrm>
            <a:off x="1648234" y="1638300"/>
            <a:ext cx="9601200" cy="3581400"/>
          </a:xfrm>
        </p:spPr>
        <p:txBody>
          <a:bodyPr/>
          <a:lstStyle/>
          <a:p>
            <a:pPr marL="0" indent="0" algn="r">
              <a:buNone/>
            </a:pPr>
            <a:r>
              <a:rPr lang="ar-SA" sz="2400" b="1" i="0" u="none" strike="noStrike" dirty="0">
                <a:solidFill>
                  <a:schemeClr val="bg1">
                    <a:lumMod val="10000"/>
                  </a:schemeClr>
                </a:solidFill>
                <a:effectLst/>
                <a:latin typeface="Times New Roman" panose="02020603050405020304" pitchFamily="18" charset="0"/>
                <a:cs typeface="Times New Roman" panose="02020603050405020304" pitchFamily="18" charset="0"/>
              </a:rPr>
              <a:t>وهو مجموع الأماكن التي تظهر في النص وينقسم إلى:</a:t>
            </a:r>
          </a:p>
          <a:p>
            <a:pPr marL="0" indent="0" algn="r">
              <a:buNone/>
            </a:pPr>
            <a:r>
              <a:rPr lang="ar-SA" sz="2400" b="1" i="0" u="none" strike="noStrike" dirty="0">
                <a:solidFill>
                  <a:schemeClr val="accent2">
                    <a:lumMod val="50000"/>
                  </a:schemeClr>
                </a:solidFill>
                <a:effectLst/>
                <a:latin typeface="Times New Roman" panose="02020603050405020304" pitchFamily="18" charset="0"/>
                <a:cs typeface="Times New Roman" panose="02020603050405020304" pitchFamily="18" charset="0"/>
              </a:rPr>
              <a:t>فضاء رئيسي:</a:t>
            </a:r>
            <a:r>
              <a:rPr lang="ar-SA" sz="2400" b="1" i="0" u="none" strike="noStrike" dirty="0">
                <a:solidFill>
                  <a:srgbClr val="0070C0"/>
                </a:solidFill>
                <a:effectLst/>
                <a:latin typeface="Times New Roman" panose="02020603050405020304" pitchFamily="18" charset="0"/>
                <a:cs typeface="Times New Roman" panose="02020603050405020304" pitchFamily="18" charset="0"/>
              </a:rPr>
              <a:t> </a:t>
            </a:r>
            <a:r>
              <a:rPr lang="ar-SA" sz="2400" b="1" i="0" u="none" strike="noStrike" dirty="0">
                <a:solidFill>
                  <a:schemeClr val="accent5">
                    <a:lumMod val="50000"/>
                  </a:schemeClr>
                </a:solidFill>
                <a:effectLst/>
                <a:latin typeface="Times New Roman" panose="02020603050405020304" pitchFamily="18" charset="0"/>
                <a:cs typeface="Times New Roman" panose="02020603050405020304" pitchFamily="18" charset="0"/>
              </a:rPr>
              <a:t>وهو الذي تدور فيه الأحداث</a:t>
            </a:r>
          </a:p>
          <a:p>
            <a:pPr marL="0" indent="0" algn="r">
              <a:buNone/>
            </a:pPr>
            <a:r>
              <a:rPr lang="ar-SA" sz="2400" b="1" i="0" u="none" strike="noStrike" dirty="0">
                <a:solidFill>
                  <a:schemeClr val="accent2">
                    <a:lumMod val="50000"/>
                  </a:schemeClr>
                </a:solidFill>
                <a:effectLst/>
                <a:latin typeface="Times New Roman" panose="02020603050405020304" pitchFamily="18" charset="0"/>
                <a:cs typeface="Times New Roman" panose="02020603050405020304" pitchFamily="18" charset="0"/>
              </a:rPr>
              <a:t>فضاء هامشي:</a:t>
            </a:r>
            <a:r>
              <a:rPr lang="ar-SA" sz="2400" b="1" i="0" u="none" strike="noStrike" dirty="0">
                <a:solidFill>
                  <a:srgbClr val="0070C0"/>
                </a:solidFill>
                <a:effectLst/>
                <a:latin typeface="Times New Roman" panose="02020603050405020304" pitchFamily="18" charset="0"/>
                <a:cs typeface="Times New Roman" panose="02020603050405020304" pitchFamily="18" charset="0"/>
              </a:rPr>
              <a:t> </a:t>
            </a:r>
            <a:r>
              <a:rPr lang="ar-SA" sz="2400" b="1" i="0" u="none" strike="noStrike" dirty="0">
                <a:solidFill>
                  <a:schemeClr val="accent5">
                    <a:lumMod val="50000"/>
                  </a:schemeClr>
                </a:solidFill>
                <a:effectLst/>
                <a:latin typeface="Times New Roman" panose="02020603050405020304" pitchFamily="18" charset="0"/>
                <a:cs typeface="Times New Roman" panose="02020603050405020304" pitchFamily="18" charset="0"/>
              </a:rPr>
              <a:t>وهو الذي يظهر عابرا في النص</a:t>
            </a:r>
          </a:p>
        </p:txBody>
      </p:sp>
    </p:spTree>
    <p:extLst>
      <p:ext uri="{BB962C8B-B14F-4D97-AF65-F5344CB8AC3E}">
        <p14:creationId xmlns:p14="http://schemas.microsoft.com/office/powerpoint/2010/main" val="28953628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3802-9B97-23ED-49DE-651BEDB51B7A}"/>
              </a:ext>
            </a:extLst>
          </p:cNvPr>
          <p:cNvSpPr>
            <a:spLocks noGrp="1"/>
          </p:cNvSpPr>
          <p:nvPr>
            <p:ph type="title"/>
          </p:nvPr>
        </p:nvSpPr>
        <p:spPr/>
        <p:txBody>
          <a:bodyPr/>
          <a:lstStyle/>
          <a:p>
            <a:pPr algn="ctr"/>
            <a:r>
              <a:rPr lang="ar-SA" sz="4000" dirty="0">
                <a:latin typeface="Times New Roman" panose="02020603050405020304" pitchFamily="18" charset="0"/>
                <a:cs typeface="Times New Roman" panose="02020603050405020304" pitchFamily="18" charset="0"/>
              </a:rPr>
              <a:t>المقامات</a:t>
            </a:r>
            <a:r>
              <a:rPr lang="ar-SA" dirty="0"/>
              <a:t> </a:t>
            </a:r>
            <a:endParaRPr lang="en-US" dirty="0"/>
          </a:p>
        </p:txBody>
      </p:sp>
      <p:sp>
        <p:nvSpPr>
          <p:cNvPr id="3" name="Content Placeholder 2">
            <a:extLst>
              <a:ext uri="{FF2B5EF4-FFF2-40B4-BE49-F238E27FC236}">
                <a16:creationId xmlns:a16="http://schemas.microsoft.com/office/drawing/2014/main" id="{6B19F3A8-4D7F-8AE7-0508-942B39788BED}"/>
              </a:ext>
            </a:extLst>
          </p:cNvPr>
          <p:cNvSpPr>
            <a:spLocks noGrp="1"/>
          </p:cNvSpPr>
          <p:nvPr>
            <p:ph idx="1"/>
          </p:nvPr>
        </p:nvSpPr>
        <p:spPr>
          <a:xfrm>
            <a:off x="1685956" y="1638300"/>
            <a:ext cx="9601200" cy="3581400"/>
          </a:xfrm>
        </p:spPr>
        <p:txBody>
          <a:bodyPr/>
          <a:lstStyle/>
          <a:p>
            <a:pPr marL="0" indent="0" algn="r">
              <a:buNone/>
            </a:pPr>
            <a:r>
              <a:rPr lang="ar-SA" sz="2400" b="1" dirty="0">
                <a:latin typeface="Times New Roman" panose="02020603050405020304" pitchFamily="18" charset="0"/>
                <a:cs typeface="Times New Roman" panose="02020603050405020304" pitchFamily="18" charset="0"/>
              </a:rPr>
              <a:t>-</a:t>
            </a:r>
            <a:r>
              <a:rPr lang="ar-SA" sz="2400" b="1" dirty="0">
                <a:solidFill>
                  <a:schemeClr val="accent5">
                    <a:lumMod val="50000"/>
                  </a:schemeClr>
                </a:solidFill>
                <a:latin typeface="Times New Roman" panose="02020603050405020304" pitchFamily="18" charset="0"/>
                <a:cs typeface="Times New Roman" panose="02020603050405020304" pitchFamily="18" charset="0"/>
              </a:rPr>
              <a:t> بديع الزمان الهمذاني (أحمد بن الحسين)  ٣٥٨ – ٣٩٨ هـ </a:t>
            </a:r>
          </a:p>
          <a:p>
            <a:pPr marL="0" indent="0" algn="r">
              <a:buNone/>
            </a:pPr>
            <a:r>
              <a:rPr lang="ar-SA" sz="2400" b="1" dirty="0">
                <a:solidFill>
                  <a:schemeClr val="accent5">
                    <a:lumMod val="50000"/>
                  </a:schemeClr>
                </a:solidFill>
                <a:latin typeface="Times New Roman" panose="02020603050405020304" pitchFamily="18" charset="0"/>
                <a:cs typeface="Times New Roman" panose="02020603050405020304" pitchFamily="18" charset="0"/>
              </a:rPr>
              <a:t>- اخترع هذا الشكل القصصي لكي يحقق المال من درس الادب.</a:t>
            </a:r>
          </a:p>
          <a:p>
            <a:pPr marL="0" indent="0" algn="r">
              <a:buNone/>
            </a:pPr>
            <a:endParaRPr lang="ar-SA" sz="2400" b="1" dirty="0">
              <a:latin typeface="Times New Roman" panose="02020603050405020304" pitchFamily="18" charset="0"/>
              <a:cs typeface="Times New Roman" panose="02020603050405020304" pitchFamily="18" charset="0"/>
            </a:endParaRPr>
          </a:p>
          <a:p>
            <a:pPr marL="0" indent="0" algn="r">
              <a:buNone/>
            </a:pPr>
            <a:r>
              <a:rPr lang="ar-SA" sz="2400" b="1" dirty="0">
                <a:latin typeface="Times New Roman" panose="02020603050405020304" pitchFamily="18" charset="0"/>
                <a:cs typeface="Times New Roman" panose="02020603050405020304" pitchFamily="18" charset="0"/>
              </a:rPr>
              <a:t>المعنى الاصطلاحي: </a:t>
            </a:r>
            <a:r>
              <a:rPr lang="ar-SA" sz="2400" b="1" dirty="0">
                <a:solidFill>
                  <a:schemeClr val="accent5">
                    <a:lumMod val="50000"/>
                  </a:schemeClr>
                </a:solidFill>
                <a:latin typeface="Times New Roman" panose="02020603050405020304" pitchFamily="18" charset="0"/>
                <a:cs typeface="Times New Roman" panose="02020603050405020304" pitchFamily="18" charset="0"/>
              </a:rPr>
              <a:t>هي نصوص السردية القصيرة لها بناء ثابت يبدأ بجملة ثابته. </a:t>
            </a:r>
          </a:p>
          <a:p>
            <a:pPr marL="0" indent="0" algn="r">
              <a:buNone/>
            </a:pPr>
            <a:r>
              <a:rPr lang="ar-SA" sz="2400" b="1" dirty="0">
                <a:solidFill>
                  <a:schemeClr val="accent5">
                    <a:lumMod val="50000"/>
                  </a:schemeClr>
                </a:solidFill>
                <a:latin typeface="Times New Roman" panose="02020603050405020304" pitchFamily="18" charset="0"/>
                <a:cs typeface="Times New Roman" panose="02020603050405020304" pitchFamily="18" charset="0"/>
              </a:rPr>
              <a:t>حدثنا عيسى بن هاشم قال ( في حالة المقامات الهمذاني. ولها بطل ثابت وهو ابوفتح الاسكندري في حالة مقامات الهمذاني) كما أن الراوي واحدهم عيسى بن هاشم يمتاز لغة المقامة بالسجع واستخدام غريب اللغة والمرح بين الشعر والنثر.</a:t>
            </a:r>
          </a:p>
          <a:p>
            <a:pPr marL="0" indent="0" algn="r">
              <a:buNone/>
            </a:pPr>
            <a:endParaRPr lang="ar-SA" dirty="0"/>
          </a:p>
        </p:txBody>
      </p:sp>
    </p:spTree>
    <p:extLst>
      <p:ext uri="{BB962C8B-B14F-4D97-AF65-F5344CB8AC3E}">
        <p14:creationId xmlns:p14="http://schemas.microsoft.com/office/powerpoint/2010/main" val="22971139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C6038-9279-E8BE-A5D9-6FF8DB6D85F8}"/>
              </a:ext>
            </a:extLst>
          </p:cNvPr>
          <p:cNvSpPr>
            <a:spLocks noGrp="1"/>
          </p:cNvSpPr>
          <p:nvPr>
            <p:ph type="title"/>
          </p:nvPr>
        </p:nvSpPr>
        <p:spPr/>
        <p:txBody>
          <a:bodyPr/>
          <a:lstStyle/>
          <a:p>
            <a:pPr algn="ctr"/>
            <a:r>
              <a:rPr lang="ar-SA" sz="4000" dirty="0">
                <a:latin typeface="Times New Roman" panose="02020603050405020304" pitchFamily="18" charset="0"/>
                <a:cs typeface="Times New Roman" panose="02020603050405020304" pitchFamily="18" charset="0"/>
              </a:rPr>
              <a:t>قصيدة التفعيلة</a:t>
            </a:r>
            <a:r>
              <a:rPr lang="ar-SA" dirty="0"/>
              <a:t> </a:t>
            </a:r>
            <a:endParaRPr lang="en-US" dirty="0"/>
          </a:p>
        </p:txBody>
      </p:sp>
      <p:sp>
        <p:nvSpPr>
          <p:cNvPr id="3" name="Content Placeholder 2">
            <a:extLst>
              <a:ext uri="{FF2B5EF4-FFF2-40B4-BE49-F238E27FC236}">
                <a16:creationId xmlns:a16="http://schemas.microsoft.com/office/drawing/2014/main" id="{F2FBAD27-9CE6-C780-4751-D58B128FAFE0}"/>
              </a:ext>
            </a:extLst>
          </p:cNvPr>
          <p:cNvSpPr>
            <a:spLocks noGrp="1"/>
          </p:cNvSpPr>
          <p:nvPr>
            <p:ph idx="1"/>
          </p:nvPr>
        </p:nvSpPr>
        <p:spPr>
          <a:xfrm>
            <a:off x="1295400" y="1400646"/>
            <a:ext cx="9601200" cy="5188265"/>
          </a:xfrm>
        </p:spPr>
        <p:txBody>
          <a:bodyPr>
            <a:noAutofit/>
          </a:bodyPr>
          <a:lstStyle/>
          <a:p>
            <a:pPr marL="0" indent="0" algn="r">
              <a:buNone/>
            </a:pPr>
            <a:r>
              <a:rPr lang="ar-SA" sz="2400" b="1" dirty="0">
                <a:latin typeface="Times New Roman" panose="02020603050405020304" pitchFamily="18" charset="0"/>
                <a:cs typeface="Times New Roman" panose="02020603050405020304" pitchFamily="18" charset="0"/>
              </a:rPr>
              <a:t>بداية مدرسة التفعيلة : </a:t>
            </a:r>
            <a:r>
              <a:rPr lang="ar-SA" sz="2400" b="1" dirty="0">
                <a:solidFill>
                  <a:schemeClr val="accent5">
                    <a:lumMod val="50000"/>
                  </a:schemeClr>
                </a:solidFill>
                <a:latin typeface="Times New Roman" panose="02020603050405020304" pitchFamily="18" charset="0"/>
                <a:cs typeface="Times New Roman" panose="02020603050405020304" pitchFamily="18" charset="0"/>
              </a:rPr>
              <a:t>منذ القرن العشرين تقريباً ظهر مجموعة من الشعراء الذين حاولوا ادخال تجديدات على القصيدة العمودية.</a:t>
            </a:r>
          </a:p>
          <a:p>
            <a:pPr marL="0" indent="0" algn="r">
              <a:buNone/>
            </a:pPr>
            <a:r>
              <a:rPr lang="ar-SA" sz="2400" b="1" dirty="0">
                <a:latin typeface="Times New Roman" panose="02020603050405020304" pitchFamily="18" charset="0"/>
                <a:cs typeface="Times New Roman" panose="02020603050405020304" pitchFamily="18" charset="0"/>
              </a:rPr>
              <a:t>عناصر التجديد في الشكل: </a:t>
            </a:r>
          </a:p>
          <a:p>
            <a:pPr marL="0" indent="0" algn="r">
              <a:buNone/>
            </a:pPr>
            <a:r>
              <a:rPr lang="ar-SA" sz="2400" b="1" dirty="0">
                <a:solidFill>
                  <a:schemeClr val="accent5">
                    <a:lumMod val="50000"/>
                  </a:schemeClr>
                </a:solidFill>
                <a:latin typeface="Times New Roman" panose="02020603050405020304" pitchFamily="18" charset="0"/>
                <a:cs typeface="Times New Roman" panose="02020603050405020304" pitchFamily="18" charset="0"/>
              </a:rPr>
              <a:t>عدم الالتزام بعدد التفعيلات في السطر الواحد.</a:t>
            </a:r>
          </a:p>
          <a:p>
            <a:pPr marL="0" indent="0" algn="r">
              <a:buNone/>
            </a:pPr>
            <a:r>
              <a:rPr lang="ar-SA" sz="2400" b="1" dirty="0">
                <a:solidFill>
                  <a:schemeClr val="accent5">
                    <a:lumMod val="50000"/>
                  </a:schemeClr>
                </a:solidFill>
                <a:latin typeface="Times New Roman" panose="02020603050405020304" pitchFamily="18" charset="0"/>
                <a:cs typeface="Times New Roman" panose="02020603050405020304" pitchFamily="18" charset="0"/>
              </a:rPr>
              <a:t>عدم الالتزام بالقافية.</a:t>
            </a:r>
          </a:p>
          <a:p>
            <a:pPr marL="0" indent="0" algn="r">
              <a:buNone/>
            </a:pPr>
            <a:r>
              <a:rPr lang="ar-SA" sz="2400" b="1" dirty="0">
                <a:latin typeface="Times New Roman" panose="02020603050405020304" pitchFamily="18" charset="0"/>
                <a:cs typeface="Times New Roman" panose="02020603050405020304" pitchFamily="18" charset="0"/>
              </a:rPr>
              <a:t>من رواد القصيدة التفعيلة:</a:t>
            </a:r>
          </a:p>
          <a:p>
            <a:pPr marL="0" indent="0" algn="r">
              <a:buNone/>
            </a:pPr>
            <a:r>
              <a:rPr lang="ar-SA" sz="2400" b="1" dirty="0">
                <a:solidFill>
                  <a:schemeClr val="accent5">
                    <a:lumMod val="50000"/>
                  </a:schemeClr>
                </a:solidFill>
                <a:latin typeface="Times New Roman" panose="02020603050405020304" pitchFamily="18" charset="0"/>
                <a:cs typeface="Times New Roman" panose="02020603050405020304" pitchFamily="18" charset="0"/>
              </a:rPr>
              <a:t>نازك الملائكة</a:t>
            </a:r>
          </a:p>
          <a:p>
            <a:pPr marL="0" indent="0" algn="r">
              <a:buNone/>
            </a:pPr>
            <a:r>
              <a:rPr lang="ar-SA" sz="2400" b="1" dirty="0">
                <a:solidFill>
                  <a:schemeClr val="accent5">
                    <a:lumMod val="50000"/>
                  </a:schemeClr>
                </a:solidFill>
                <a:latin typeface="Times New Roman" panose="02020603050405020304" pitchFamily="18" charset="0"/>
                <a:cs typeface="Times New Roman" panose="02020603050405020304" pitchFamily="18" charset="0"/>
              </a:rPr>
              <a:t>صلاح عبدالصبور</a:t>
            </a:r>
          </a:p>
          <a:p>
            <a:pPr marL="0" indent="0" algn="r">
              <a:buNone/>
            </a:pPr>
            <a:r>
              <a:rPr lang="ar-SA" sz="2400" b="1" dirty="0">
                <a:solidFill>
                  <a:schemeClr val="accent5">
                    <a:lumMod val="50000"/>
                  </a:schemeClr>
                </a:solidFill>
                <a:latin typeface="Times New Roman" panose="02020603050405020304" pitchFamily="18" charset="0"/>
                <a:cs typeface="Times New Roman" panose="02020603050405020304" pitchFamily="18" charset="0"/>
              </a:rPr>
              <a:t>بدر شاكر السياب </a:t>
            </a:r>
            <a:endParaRPr lang="en-US" sz="2400" b="1" dirty="0">
              <a:solidFill>
                <a:schemeClr val="accent5">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6855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A713D-40B9-F9F7-55AF-0FA7727B260B}"/>
              </a:ext>
            </a:extLst>
          </p:cNvPr>
          <p:cNvSpPr>
            <a:spLocks noGrp="1"/>
          </p:cNvSpPr>
          <p:nvPr>
            <p:ph type="title"/>
          </p:nvPr>
        </p:nvSpPr>
        <p:spPr>
          <a:xfrm>
            <a:off x="1371600" y="685800"/>
            <a:ext cx="9601200" cy="735091"/>
          </a:xfrm>
        </p:spPr>
        <p:txBody>
          <a:bodyPr>
            <a:normAutofit fontScale="90000"/>
          </a:bodyPr>
          <a:lstStyle/>
          <a:p>
            <a:pPr algn="ctr"/>
            <a:r>
              <a:rPr lang="ar-SA" sz="4000" b="1" kern="100" dirty="0">
                <a:effectLst/>
                <a:latin typeface="Times New Roman" panose="02020603050405020304" pitchFamily="18" charset="0"/>
                <a:ea typeface="Times New Roman" panose="02020603050405020304" pitchFamily="18" charset="0"/>
                <a:cs typeface="Times New Roman" panose="02020603050405020304" pitchFamily="18" charset="0"/>
              </a:rPr>
              <a:t>المجموعات الشعرية التي وصلتنا من العصر الجاهلي:</a:t>
            </a:r>
            <a:br>
              <a:rPr lang="en-US" sz="4000" kern="1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9A6540D-4C15-DBF0-9ED4-ECB6B0880E18}"/>
              </a:ext>
            </a:extLst>
          </p:cNvPr>
          <p:cNvSpPr>
            <a:spLocks noGrp="1"/>
          </p:cNvSpPr>
          <p:nvPr>
            <p:ph idx="1"/>
          </p:nvPr>
        </p:nvSpPr>
        <p:spPr/>
        <p:txBody>
          <a:bodyPr/>
          <a:lstStyle/>
          <a:p>
            <a:pPr marL="0" indent="0" algn="ctr">
              <a:buNone/>
            </a:pPr>
            <a:r>
              <a:rPr lang="ar-SA" sz="4000" b="1" kern="100" dirty="0">
                <a:solidFill>
                  <a:schemeClr val="accent5">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المعلقات</a:t>
            </a:r>
            <a:endParaRPr lang="en-US" sz="4000" b="1" kern="100" dirty="0">
              <a:solidFill>
                <a:schemeClr val="accent5">
                  <a:lumMod val="50000"/>
                </a:schemeClr>
              </a:solidFill>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ar-SA" sz="4000" b="1" dirty="0">
                <a:solidFill>
                  <a:schemeClr val="accent5">
                    <a:lumMod val="50000"/>
                  </a:schemeClr>
                </a:solidFill>
                <a:effectLst/>
                <a:ea typeface="Times New Roman" panose="02020603050405020304" pitchFamily="18" charset="0"/>
                <a:cs typeface="Times New Roman" panose="02020603050405020304" pitchFamily="18" charset="0"/>
              </a:rPr>
              <a:t>الصعاليك</a:t>
            </a:r>
            <a:r>
              <a:rPr lang="en-US" sz="1600" dirty="0">
                <a:effectLst/>
              </a:rPr>
              <a:t> </a:t>
            </a:r>
          </a:p>
        </p:txBody>
      </p:sp>
    </p:spTree>
    <p:extLst>
      <p:ext uri="{BB962C8B-B14F-4D97-AF65-F5344CB8AC3E}">
        <p14:creationId xmlns:p14="http://schemas.microsoft.com/office/powerpoint/2010/main" val="5548894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9FD530-F6BC-CAF0-8052-61828B2DE46F}"/>
              </a:ext>
            </a:extLst>
          </p:cNvPr>
          <p:cNvSpPr>
            <a:spLocks noGrp="1"/>
          </p:cNvSpPr>
          <p:nvPr>
            <p:ph idx="1"/>
          </p:nvPr>
        </p:nvSpPr>
        <p:spPr>
          <a:xfrm>
            <a:off x="1371600" y="414949"/>
            <a:ext cx="9601200" cy="6199109"/>
          </a:xfrm>
        </p:spPr>
        <p:txBody>
          <a:bodyPr>
            <a:normAutofit/>
          </a:bodyPr>
          <a:lstStyle/>
          <a:p>
            <a:pPr marL="0" indent="0" algn="r">
              <a:buNone/>
            </a:pPr>
            <a:endParaRPr lang="ar-SA" sz="2400" b="1" dirty="0">
              <a:solidFill>
                <a:schemeClr val="bg1">
                  <a:lumMod val="10000"/>
                </a:schemeClr>
              </a:solidFill>
              <a:latin typeface="Times New Roman" panose="02020603050405020304" pitchFamily="18" charset="0"/>
              <a:cs typeface="Times New Roman" panose="02020603050405020304" pitchFamily="18" charset="0"/>
            </a:endParaRPr>
          </a:p>
          <a:p>
            <a:pPr marL="0" indent="0" algn="r">
              <a:buNone/>
            </a:pPr>
            <a:r>
              <a:rPr lang="ar-SA" sz="2400" b="1" dirty="0">
                <a:solidFill>
                  <a:schemeClr val="accent2">
                    <a:lumMod val="50000"/>
                  </a:schemeClr>
                </a:solidFill>
                <a:latin typeface="Times New Roman" panose="02020603050405020304" pitchFamily="18" charset="0"/>
                <a:cs typeface="Times New Roman" panose="02020603050405020304" pitchFamily="18" charset="0"/>
              </a:rPr>
              <a:t>* الشعر القديم يعتمد على التشبية.</a:t>
            </a:r>
          </a:p>
          <a:p>
            <a:pPr marL="0" indent="0" algn="r">
              <a:buNone/>
            </a:pPr>
            <a:r>
              <a:rPr lang="ar-SA" sz="2400" b="1" dirty="0">
                <a:solidFill>
                  <a:schemeClr val="accent2">
                    <a:lumMod val="50000"/>
                  </a:schemeClr>
                </a:solidFill>
                <a:latin typeface="Times New Roman" panose="02020603050405020304" pitchFamily="18" charset="0"/>
                <a:cs typeface="Times New Roman" panose="02020603050405020304" pitchFamily="18" charset="0"/>
              </a:rPr>
              <a:t>* الشعر الحديث يعتمد على الصورة الفعلية (الصورة الكلية)</a:t>
            </a:r>
          </a:p>
          <a:p>
            <a:pPr marL="0" indent="0" algn="r">
              <a:buNone/>
            </a:pPr>
            <a:r>
              <a:rPr lang="ar-SA" sz="2400" b="1" dirty="0">
                <a:solidFill>
                  <a:schemeClr val="bg1">
                    <a:lumMod val="10000"/>
                  </a:schemeClr>
                </a:solidFill>
                <a:latin typeface="Times New Roman" panose="02020603050405020304" pitchFamily="18" charset="0"/>
                <a:cs typeface="Times New Roman" panose="02020603050405020304" pitchFamily="18" charset="0"/>
              </a:rPr>
              <a:t>القصيدة العمودية: </a:t>
            </a:r>
          </a:p>
          <a:p>
            <a:pPr marL="0" indent="0" algn="r">
              <a:buNone/>
            </a:pPr>
            <a:r>
              <a:rPr lang="ar-SA" sz="2400" b="1" dirty="0">
                <a:solidFill>
                  <a:schemeClr val="accent5">
                    <a:lumMod val="50000"/>
                  </a:schemeClr>
                </a:solidFill>
                <a:latin typeface="Times New Roman" panose="02020603050405020304" pitchFamily="18" charset="0"/>
                <a:cs typeface="Times New Roman" panose="02020603050405020304" pitchFamily="18" charset="0"/>
              </a:rPr>
              <a:t>الفكرة هي الأساس</a:t>
            </a:r>
          </a:p>
          <a:p>
            <a:pPr marL="0" indent="0" algn="r">
              <a:buNone/>
            </a:pPr>
            <a:r>
              <a:rPr lang="ar-SA" sz="2400" b="1" dirty="0">
                <a:solidFill>
                  <a:schemeClr val="accent5">
                    <a:lumMod val="50000"/>
                  </a:schemeClr>
                </a:solidFill>
                <a:latin typeface="Times New Roman" panose="02020603050405020304" pitchFamily="18" charset="0"/>
                <a:cs typeface="Times New Roman" panose="02020603050405020304" pitchFamily="18" charset="0"/>
              </a:rPr>
              <a:t>تستطيع الكلام عن موضوع محدد</a:t>
            </a:r>
          </a:p>
          <a:p>
            <a:pPr marL="0" indent="0" algn="r">
              <a:buNone/>
            </a:pPr>
            <a:r>
              <a:rPr lang="ar-SA" sz="2400" b="1" dirty="0">
                <a:solidFill>
                  <a:schemeClr val="bg1">
                    <a:lumMod val="10000"/>
                  </a:schemeClr>
                </a:solidFill>
                <a:latin typeface="Times New Roman" panose="02020603050405020304" pitchFamily="18" charset="0"/>
                <a:cs typeface="Times New Roman" panose="02020603050405020304" pitchFamily="18" charset="0"/>
              </a:rPr>
              <a:t>التجديد في التصويره:</a:t>
            </a:r>
          </a:p>
          <a:p>
            <a:pPr marL="0" indent="0" algn="r">
              <a:buNone/>
            </a:pPr>
            <a:r>
              <a:rPr lang="ar-SA" sz="2400" b="1" dirty="0">
                <a:solidFill>
                  <a:schemeClr val="accent5">
                    <a:lumMod val="50000"/>
                  </a:schemeClr>
                </a:solidFill>
                <a:latin typeface="Times New Roman" panose="02020603050405020304" pitchFamily="18" charset="0"/>
                <a:cs typeface="Times New Roman" panose="02020603050405020304" pitchFamily="18" charset="0"/>
              </a:rPr>
              <a:t>عدم الوقف عند صور التشبية</a:t>
            </a:r>
          </a:p>
          <a:p>
            <a:pPr marL="0" indent="0" algn="r">
              <a:buNone/>
            </a:pPr>
            <a:r>
              <a:rPr lang="ar-SA" sz="2400" b="1" dirty="0">
                <a:solidFill>
                  <a:schemeClr val="accent5">
                    <a:lumMod val="50000"/>
                  </a:schemeClr>
                </a:solidFill>
                <a:latin typeface="Times New Roman" panose="02020603050405020304" pitchFamily="18" charset="0"/>
                <a:cs typeface="Times New Roman" panose="02020603050405020304" pitchFamily="18" charset="0"/>
              </a:rPr>
              <a:t>الاعتماد على الصور الكلية</a:t>
            </a:r>
            <a:endParaRPr lang="en-US" sz="2400" b="1" dirty="0">
              <a:solidFill>
                <a:schemeClr val="accent5">
                  <a:lumMod val="50000"/>
                </a:schemeClr>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62805298-BED2-A294-0AFA-67A4BD2A6274}"/>
                  </a:ext>
                </a:extLst>
              </p14:cNvPr>
              <p14:cNvContentPartPr/>
              <p14:nvPr/>
            </p14:nvContentPartPr>
            <p14:xfrm>
              <a:off x="940423" y="6169964"/>
              <a:ext cx="38160" cy="113400"/>
            </p14:xfrm>
          </p:contentPart>
        </mc:Choice>
        <mc:Fallback xmlns="">
          <p:pic>
            <p:nvPicPr>
              <p:cNvPr id="2" name="Ink 1">
                <a:extLst>
                  <a:ext uri="{FF2B5EF4-FFF2-40B4-BE49-F238E27FC236}">
                    <a16:creationId xmlns:a16="http://schemas.microsoft.com/office/drawing/2014/main" id="{62805298-BED2-A294-0AFA-67A4BD2A6274}"/>
                  </a:ext>
                </a:extLst>
              </p:cNvPr>
              <p:cNvPicPr/>
              <p:nvPr/>
            </p:nvPicPr>
            <p:blipFill>
              <a:blip r:embed="rId3"/>
              <a:stretch>
                <a:fillRect/>
              </a:stretch>
            </p:blipFill>
            <p:spPr>
              <a:xfrm>
                <a:off x="931423" y="6161324"/>
                <a:ext cx="55800" cy="131040"/>
              </a:xfrm>
              <a:prstGeom prst="rect">
                <a:avLst/>
              </a:prstGeom>
            </p:spPr>
          </p:pic>
        </mc:Fallback>
      </mc:AlternateContent>
    </p:spTree>
    <p:extLst>
      <p:ext uri="{BB962C8B-B14F-4D97-AF65-F5344CB8AC3E}">
        <p14:creationId xmlns:p14="http://schemas.microsoft.com/office/powerpoint/2010/main" val="2099056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FBAD4-99F4-83B4-9B55-736CB49D8EBE}"/>
              </a:ext>
            </a:extLst>
          </p:cNvPr>
          <p:cNvSpPr>
            <a:spLocks noGrp="1"/>
          </p:cNvSpPr>
          <p:nvPr>
            <p:ph type="title"/>
          </p:nvPr>
        </p:nvSpPr>
        <p:spPr>
          <a:xfrm>
            <a:off x="1371600" y="685800"/>
            <a:ext cx="9601200" cy="609349"/>
          </a:xfrm>
        </p:spPr>
        <p:txBody>
          <a:bodyPr>
            <a:normAutofit fontScale="90000"/>
          </a:bodyPr>
          <a:lstStyle/>
          <a:p>
            <a:pPr algn="ctr"/>
            <a:r>
              <a:rPr lang="ar-SA" b="1" dirty="0">
                <a:solidFill>
                  <a:schemeClr val="bg1">
                    <a:lumMod val="10000"/>
                  </a:schemeClr>
                </a:solidFill>
                <a:effectLst/>
                <a:ea typeface="Times New Roman" panose="02020603050405020304" pitchFamily="18" charset="0"/>
                <a:cs typeface="Times New Roman" panose="02020603050405020304" pitchFamily="18" charset="0"/>
              </a:rPr>
              <a:t>المعلقات</a:t>
            </a:r>
            <a:r>
              <a:rPr lang="en-US" dirty="0">
                <a:effectLst/>
              </a:rPr>
              <a:t> </a:t>
            </a:r>
            <a:endParaRPr lang="en-US" dirty="0"/>
          </a:p>
        </p:txBody>
      </p:sp>
      <p:sp>
        <p:nvSpPr>
          <p:cNvPr id="3" name="Content Placeholder 2">
            <a:extLst>
              <a:ext uri="{FF2B5EF4-FFF2-40B4-BE49-F238E27FC236}">
                <a16:creationId xmlns:a16="http://schemas.microsoft.com/office/drawing/2014/main" id="{E7CAE507-0579-0FB7-16B7-9BA91BDA772F}"/>
              </a:ext>
            </a:extLst>
          </p:cNvPr>
          <p:cNvSpPr>
            <a:spLocks noGrp="1"/>
          </p:cNvSpPr>
          <p:nvPr>
            <p:ph idx="1"/>
          </p:nvPr>
        </p:nvSpPr>
        <p:spPr>
          <a:xfrm>
            <a:off x="1295400" y="2203010"/>
            <a:ext cx="9601200" cy="2451980"/>
          </a:xfrm>
        </p:spPr>
        <p:txBody>
          <a:bodyPr>
            <a:normAutofit fontScale="70000" lnSpcReduction="20000"/>
          </a:bodyPr>
          <a:lstStyle/>
          <a:p>
            <a:pPr marL="0" lvl="0" indent="0" algn="ctr" rtl="1">
              <a:buNone/>
            </a:pPr>
            <a:r>
              <a:rPr lang="ar-SA" sz="3200" b="1" kern="100" dirty="0">
                <a:solidFill>
                  <a:schemeClr val="accent5">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المنصات – القصائد الطويلة – المسمطات ( سمط ) عقد تزين من حفظها. </a:t>
            </a:r>
            <a:endParaRPr lang="en-US" sz="3200" kern="100" dirty="0">
              <a:solidFill>
                <a:schemeClr val="accent5">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ctr" rtl="1">
              <a:buNone/>
            </a:pPr>
            <a:r>
              <a:rPr lang="ar-SA" sz="3200" b="1" kern="100" dirty="0">
                <a:solidFill>
                  <a:schemeClr val="accent5">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عددها ٧ أو ١٠ قصائد </a:t>
            </a:r>
            <a:endParaRPr lang="en-US" sz="3200" kern="100" dirty="0">
              <a:solidFill>
                <a:schemeClr val="accent5">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ctr" rtl="1">
              <a:buNone/>
            </a:pPr>
            <a:r>
              <a:rPr lang="ar-SA" sz="3200" b="1" kern="100" dirty="0">
                <a:solidFill>
                  <a:schemeClr val="accent5">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سميت معلقات لأنها تعلق بالذهن.</a:t>
            </a:r>
            <a:endParaRPr lang="en-US" sz="3200" kern="100" dirty="0">
              <a:solidFill>
                <a:schemeClr val="accent5">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ctr" rtl="1">
              <a:buNone/>
            </a:pPr>
            <a:r>
              <a:rPr lang="ar-SA" sz="3200" b="1" kern="100" dirty="0">
                <a:solidFill>
                  <a:schemeClr val="accent5">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تتميز المعلقات ببناء متكرر غالباً ببدأ بالوقف على الاطلال.</a:t>
            </a:r>
            <a:endParaRPr lang="en-US" sz="3200" b="1" kern="100" dirty="0">
              <a:solidFill>
                <a:schemeClr val="accent5">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ctr" rtl="1">
              <a:buNone/>
            </a:pPr>
            <a:r>
              <a:rPr lang="ar-SA" sz="3100" b="1" kern="100" dirty="0">
                <a:solidFill>
                  <a:srgbClr val="191919"/>
                </a:solidFill>
                <a:effectLst/>
                <a:latin typeface="Calibri" panose="020F0502020204030204" pitchFamily="34" charset="0"/>
                <a:ea typeface="Times New Roman" panose="02020603050405020304" pitchFamily="18" charset="0"/>
                <a:cs typeface="Times New Roman" panose="02020603050405020304" pitchFamily="18" charset="0"/>
              </a:rPr>
              <a:t>الأطلال:</a:t>
            </a:r>
            <a:r>
              <a:rPr lang="ar-SA" sz="3100" b="1" kern="100" dirty="0">
                <a:solidFill>
                  <a:srgbClr val="2F5597"/>
                </a:solidFill>
                <a:effectLst/>
                <a:latin typeface="Calibri" panose="020F0502020204030204" pitchFamily="34" charset="0"/>
                <a:ea typeface="Times New Roman" panose="02020603050405020304" pitchFamily="18" charset="0"/>
                <a:cs typeface="Times New Roman" panose="02020603050405020304" pitchFamily="18" charset="0"/>
              </a:rPr>
              <a:t> </a:t>
            </a:r>
            <a:r>
              <a:rPr lang="ar-SA" sz="3100" b="1" kern="100" dirty="0">
                <a:solidFill>
                  <a:schemeClr val="accent5">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وقوف الشاعر على بيت متعذب  مفردها طل ومعناها ماتبقى من آثار الديار.</a:t>
            </a:r>
            <a:endParaRPr lang="en-US" sz="3100" kern="100" dirty="0">
              <a:solidFill>
                <a:schemeClr val="accent5">
                  <a:lumMod val="50000"/>
                </a:schemeClr>
              </a:solidFill>
              <a:effectLst/>
              <a:latin typeface="Calibri" panose="020F0502020204030204" pitchFamily="34" charset="0"/>
              <a:ea typeface="Times New Roman" panose="02020603050405020304" pitchFamily="18" charset="0"/>
              <a:cs typeface="Arial" panose="020B0604020202020204" pitchFamily="34" charset="0"/>
            </a:endParaRPr>
          </a:p>
          <a:p>
            <a:pPr marL="0" lvl="0" indent="0" algn="ctr" rtl="1">
              <a:buNone/>
            </a:pPr>
            <a:r>
              <a:rPr lang="ar-SA" sz="3100" b="1" kern="100" dirty="0">
                <a:solidFill>
                  <a:srgbClr val="191919"/>
                </a:solidFill>
                <a:effectLst/>
                <a:latin typeface="Calibri" panose="020F0502020204030204" pitchFamily="34" charset="0"/>
                <a:ea typeface="Times New Roman" panose="02020603050405020304" pitchFamily="18" charset="0"/>
                <a:cs typeface="Times New Roman" panose="02020603050405020304" pitchFamily="18" charset="0"/>
              </a:rPr>
              <a:t>شعراء المعلقات:</a:t>
            </a:r>
            <a:r>
              <a:rPr lang="ar-SA" sz="3100" b="1" kern="100" dirty="0">
                <a:solidFill>
                  <a:srgbClr val="2F5597"/>
                </a:solidFill>
                <a:effectLst/>
                <a:latin typeface="Calibri" panose="020F0502020204030204" pitchFamily="34" charset="0"/>
                <a:ea typeface="Times New Roman" panose="02020603050405020304" pitchFamily="18" charset="0"/>
                <a:cs typeface="Times New Roman" panose="02020603050405020304" pitchFamily="18" charset="0"/>
              </a:rPr>
              <a:t> </a:t>
            </a:r>
            <a:r>
              <a:rPr lang="ar-SA" sz="3100" b="1" kern="100" dirty="0">
                <a:solidFill>
                  <a:schemeClr val="accent5">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امرؤ القيس – طرفة بن العبد – لبيد بن ربيع – زهير ابي سلمى – عنتر بن شداد.</a:t>
            </a:r>
            <a:endParaRPr lang="en-US" sz="3100" kern="100" dirty="0">
              <a:solidFill>
                <a:schemeClr val="accent5">
                  <a:lumMod val="50000"/>
                </a:schemeClr>
              </a:solidFill>
              <a:effectLst/>
              <a:latin typeface="Calibri" panose="020F0502020204030204" pitchFamily="34" charset="0"/>
              <a:ea typeface="Times New Roman" panose="02020603050405020304" pitchFamily="18" charset="0"/>
              <a:cs typeface="Arial" panose="020B0604020202020204" pitchFamily="34" charset="0"/>
            </a:endParaRPr>
          </a:p>
          <a:p>
            <a:pPr marL="0" lvl="0" indent="0" algn="ctr" rtl="1">
              <a:buNone/>
            </a:pPr>
            <a:endParaRPr lang="en-US" sz="3200" kern="100" dirty="0">
              <a:solidFill>
                <a:schemeClr val="accent5">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2123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3D7DB-6C91-C7E2-DDBA-B8B097492F23}"/>
              </a:ext>
            </a:extLst>
          </p:cNvPr>
          <p:cNvSpPr>
            <a:spLocks noGrp="1"/>
          </p:cNvSpPr>
          <p:nvPr>
            <p:ph type="title"/>
          </p:nvPr>
        </p:nvSpPr>
        <p:spPr/>
        <p:txBody>
          <a:bodyPr/>
          <a:lstStyle/>
          <a:p>
            <a:pPr algn="ctr"/>
            <a:r>
              <a:rPr lang="ar-SA" sz="4000" b="1" dirty="0">
                <a:solidFill>
                  <a:schemeClr val="bg1">
                    <a:lumMod val="10000"/>
                  </a:schemeClr>
                </a:solidFill>
                <a:effectLst/>
                <a:ea typeface="Times New Roman" panose="02020603050405020304" pitchFamily="18" charset="0"/>
                <a:cs typeface="Times New Roman" panose="02020603050405020304" pitchFamily="18" charset="0"/>
              </a:rPr>
              <a:t>الصعاليك</a:t>
            </a:r>
            <a:r>
              <a:rPr lang="en-US" dirty="0">
                <a:effectLst/>
              </a:rPr>
              <a:t> </a:t>
            </a:r>
            <a:endParaRPr lang="en-US" dirty="0"/>
          </a:p>
        </p:txBody>
      </p:sp>
      <p:sp>
        <p:nvSpPr>
          <p:cNvPr id="3" name="Content Placeholder 2">
            <a:extLst>
              <a:ext uri="{FF2B5EF4-FFF2-40B4-BE49-F238E27FC236}">
                <a16:creationId xmlns:a16="http://schemas.microsoft.com/office/drawing/2014/main" id="{AD104C30-2E7F-21CC-E432-B6D58930DC57}"/>
              </a:ext>
            </a:extLst>
          </p:cNvPr>
          <p:cNvSpPr>
            <a:spLocks noGrp="1"/>
          </p:cNvSpPr>
          <p:nvPr>
            <p:ph idx="1"/>
          </p:nvPr>
        </p:nvSpPr>
        <p:spPr>
          <a:xfrm>
            <a:off x="1295400" y="1638300"/>
            <a:ext cx="9601200" cy="3581400"/>
          </a:xfrm>
        </p:spPr>
        <p:txBody>
          <a:bodyPr>
            <a:normAutofit/>
          </a:bodyPr>
          <a:lstStyle/>
          <a:p>
            <a:pPr marL="0" lvl="0" indent="0" algn="r" rtl="1">
              <a:buNone/>
            </a:pPr>
            <a:r>
              <a:rPr lang="ar-SA" sz="3500" b="1" kern="100" dirty="0">
                <a:solidFill>
                  <a:srgbClr val="BF9000"/>
                </a:solidFill>
                <a:effectLst/>
                <a:latin typeface="Times New Roman" panose="02020603050405020304" pitchFamily="18" charset="0"/>
                <a:ea typeface="Times New Roman" panose="02020603050405020304" pitchFamily="18" charset="0"/>
                <a:cs typeface="Times New Roman" panose="02020603050405020304" pitchFamily="18" charset="0"/>
              </a:rPr>
              <a:t>مفردها صعلوك وهو المشرد ، فقير ، لا مأوى له وقاطع الطرق وبشرتهم سمراء وكانوا يطردون من القبيلة بسبب مشاكلهم.</a:t>
            </a:r>
            <a:endParaRPr lang="en-US" sz="35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buNone/>
            </a:pPr>
            <a:r>
              <a:rPr lang="ar-SA" sz="3500" b="1" kern="100" dirty="0">
                <a:solidFill>
                  <a:srgbClr val="191919"/>
                </a:solidFill>
                <a:effectLst/>
                <a:latin typeface="Times New Roman" panose="02020603050405020304" pitchFamily="18" charset="0"/>
                <a:ea typeface="Times New Roman" panose="02020603050405020304" pitchFamily="18" charset="0"/>
                <a:cs typeface="Times New Roman" panose="02020603050405020304" pitchFamily="18" charset="0"/>
              </a:rPr>
              <a:t>شعراء الصعاليك:</a:t>
            </a:r>
            <a:r>
              <a:rPr lang="ar-SA" sz="3500" b="1" kern="100" dirty="0">
                <a:solidFill>
                  <a:srgbClr val="4472C4"/>
                </a:solidFill>
                <a:effectLst/>
                <a:latin typeface="Times New Roman" panose="02020603050405020304" pitchFamily="18" charset="0"/>
                <a:ea typeface="Times New Roman" panose="02020603050405020304" pitchFamily="18" charset="0"/>
                <a:cs typeface="Times New Roman" panose="02020603050405020304" pitchFamily="18" charset="0"/>
              </a:rPr>
              <a:t> الشنفري – تأبط شراً – عروة بن الورد – السليك بن السلكه.</a:t>
            </a:r>
            <a:endParaRPr lang="en-US" sz="35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buNone/>
            </a:pPr>
            <a:endParaRPr lang="en-US" sz="35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r">
              <a:buNone/>
            </a:pPr>
            <a:r>
              <a:rPr lang="en-US" dirty="0">
                <a:effectLst/>
              </a:rPr>
              <a:t> </a:t>
            </a:r>
            <a:endParaRPr lang="en-US" dirty="0"/>
          </a:p>
        </p:txBody>
      </p:sp>
    </p:spTree>
    <p:extLst>
      <p:ext uri="{BB962C8B-B14F-4D97-AF65-F5344CB8AC3E}">
        <p14:creationId xmlns:p14="http://schemas.microsoft.com/office/powerpoint/2010/main" val="2223897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C2336-4405-F6D2-56E1-8D5EE93AE339}"/>
              </a:ext>
            </a:extLst>
          </p:cNvPr>
          <p:cNvSpPr>
            <a:spLocks noGrp="1"/>
          </p:cNvSpPr>
          <p:nvPr>
            <p:ph type="title"/>
          </p:nvPr>
        </p:nvSpPr>
        <p:spPr/>
        <p:txBody>
          <a:bodyPr/>
          <a:lstStyle/>
          <a:p>
            <a:pPr algn="ctr"/>
            <a:r>
              <a:rPr lang="ar-SA" sz="4400" b="1" kern="100" dirty="0">
                <a:solidFill>
                  <a:schemeClr val="bg1">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دواوين الشعراء والقبائل:</a:t>
            </a:r>
            <a:endParaRPr lang="en-US" dirty="0">
              <a:solidFill>
                <a:schemeClr val="bg1">
                  <a:lumMod val="10000"/>
                </a:schemeClr>
              </a:solidFill>
            </a:endParaRPr>
          </a:p>
        </p:txBody>
      </p:sp>
      <p:sp>
        <p:nvSpPr>
          <p:cNvPr id="3" name="Content Placeholder 2">
            <a:extLst>
              <a:ext uri="{FF2B5EF4-FFF2-40B4-BE49-F238E27FC236}">
                <a16:creationId xmlns:a16="http://schemas.microsoft.com/office/drawing/2014/main" id="{1CDBE7F2-2EFE-B64C-2AC0-46452D82F05E}"/>
              </a:ext>
            </a:extLst>
          </p:cNvPr>
          <p:cNvSpPr>
            <a:spLocks noGrp="1"/>
          </p:cNvSpPr>
          <p:nvPr>
            <p:ph idx="1"/>
          </p:nvPr>
        </p:nvSpPr>
        <p:spPr/>
        <p:txBody>
          <a:bodyPr/>
          <a:lstStyle/>
          <a:p>
            <a:pPr marL="0" indent="0" algn="r">
              <a:buNone/>
            </a:pPr>
            <a:r>
              <a:rPr lang="ar-SA" sz="3600" b="1" dirty="0">
                <a:solidFill>
                  <a:schemeClr val="accent5">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وصلنا العدد الكبير من دواوين الشعراء لكن لم تصل كاملة بستثناء قبيلة بني هذيل وصلت ديوانهم كامل</a:t>
            </a:r>
            <a:r>
              <a:rPr lang="ar-SA" sz="2000" b="1" dirty="0">
                <a:solidFill>
                  <a:schemeClr val="accent5">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solidFill>
                <a:schemeClr val="accent5">
                  <a:lumMod val="50000"/>
                </a:schemeClr>
              </a:solidFill>
            </a:endParaRPr>
          </a:p>
        </p:txBody>
      </p:sp>
    </p:spTree>
    <p:extLst>
      <p:ext uri="{BB962C8B-B14F-4D97-AF65-F5344CB8AC3E}">
        <p14:creationId xmlns:p14="http://schemas.microsoft.com/office/powerpoint/2010/main" val="310277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D9981-14F0-5AC6-4BB7-E034746B37D4}"/>
              </a:ext>
            </a:extLst>
          </p:cNvPr>
          <p:cNvSpPr>
            <a:spLocks noGrp="1"/>
          </p:cNvSpPr>
          <p:nvPr>
            <p:ph type="title"/>
          </p:nvPr>
        </p:nvSpPr>
        <p:spPr>
          <a:xfrm>
            <a:off x="1371600" y="685800"/>
            <a:ext cx="9601200" cy="697368"/>
          </a:xfrm>
        </p:spPr>
        <p:txBody>
          <a:bodyPr>
            <a:normAutofit fontScale="90000"/>
          </a:bodyPr>
          <a:lstStyle/>
          <a:p>
            <a:pPr algn="ctr"/>
            <a:r>
              <a:rPr lang="ar-SA" sz="4000" b="1" kern="100" dirty="0">
                <a:solidFill>
                  <a:srgbClr val="191919"/>
                </a:solidFill>
                <a:effectLst/>
                <a:latin typeface="Times New Roman" panose="02020603050405020304" pitchFamily="18" charset="0"/>
                <a:ea typeface="Times New Roman" panose="02020603050405020304" pitchFamily="18" charset="0"/>
                <a:cs typeface="Times New Roman" panose="02020603050405020304" pitchFamily="18" charset="0"/>
              </a:rPr>
              <a:t>معلقة امرؤ القيس:</a:t>
            </a:r>
            <a:br>
              <a:rPr lang="en-US" sz="4000" kern="1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F2357F5-C0E5-EEBD-8F65-AAA90339E137}"/>
              </a:ext>
            </a:extLst>
          </p:cNvPr>
          <p:cNvSpPr>
            <a:spLocks noGrp="1"/>
          </p:cNvSpPr>
          <p:nvPr>
            <p:ph idx="1"/>
          </p:nvPr>
        </p:nvSpPr>
        <p:spPr>
          <a:xfrm>
            <a:off x="1295400" y="1638300"/>
            <a:ext cx="9601200" cy="3581400"/>
          </a:xfrm>
        </p:spPr>
        <p:txBody>
          <a:bodyPr>
            <a:normAutofit fontScale="92500"/>
          </a:bodyPr>
          <a:lstStyle/>
          <a:p>
            <a:pPr marL="0" lvl="0" indent="0" algn="r" rtl="1">
              <a:buNone/>
            </a:pPr>
            <a:r>
              <a:rPr lang="ar-SA" sz="3500" b="1" kern="100" dirty="0">
                <a:solidFill>
                  <a:srgbClr val="191919"/>
                </a:solidFill>
                <a:effectLst/>
                <a:latin typeface="Times New Roman" panose="02020603050405020304" pitchFamily="18" charset="0"/>
                <a:ea typeface="Times New Roman" panose="02020603050405020304" pitchFamily="18" charset="0"/>
                <a:cs typeface="Times New Roman" panose="02020603050405020304" pitchFamily="18" charset="0"/>
              </a:rPr>
              <a:t>ماهي تجربة الوقف على الاطلال في الشعر الجاهلي ؟</a:t>
            </a:r>
            <a:endParaRPr lang="en-US" sz="35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r" rtl="1">
              <a:buNone/>
            </a:pPr>
            <a:r>
              <a:rPr lang="ar-SA" sz="3500" b="1" kern="100" dirty="0">
                <a:solidFill>
                  <a:srgbClr val="2F5597"/>
                </a:solidFill>
                <a:effectLst/>
                <a:latin typeface="Times New Roman" panose="02020603050405020304" pitchFamily="18" charset="0"/>
                <a:ea typeface="Times New Roman" panose="02020603050405020304" pitchFamily="18" charset="0"/>
                <a:cs typeface="Times New Roman" panose="02020603050405020304" pitchFamily="18" charset="0"/>
              </a:rPr>
              <a:t>الوقف والبكاء وتذكر جميع المشاعر (حزن ، شوق)</a:t>
            </a:r>
            <a:endParaRPr lang="en-US" sz="35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r" rtl="1">
              <a:buNone/>
            </a:pPr>
            <a:r>
              <a:rPr lang="ar-SA" sz="3500" b="1" kern="100" dirty="0">
                <a:solidFill>
                  <a:srgbClr val="2F5597"/>
                </a:solidFill>
                <a:effectLst/>
                <a:latin typeface="Times New Roman" panose="02020603050405020304" pitchFamily="18" charset="0"/>
                <a:ea typeface="Times New Roman" panose="02020603050405020304" pitchFamily="18" charset="0"/>
                <a:cs typeface="Times New Roman" panose="02020603050405020304" pitchFamily="18" charset="0"/>
              </a:rPr>
              <a:t>امرؤ القيس أول من وقف على الاطلال فبكى وابكى، بعدها تحول البكاء على الاطلال إلى تقاليد في الشعرالقديم واصبح يلتزم به معظم الشعراء.</a:t>
            </a:r>
            <a:endParaRPr lang="en-US" sz="35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buNone/>
            </a:pPr>
            <a:r>
              <a:rPr lang="ar-SA" sz="3500" b="1" kern="100" dirty="0">
                <a:solidFill>
                  <a:srgbClr val="191919"/>
                </a:solidFill>
                <a:effectLst/>
                <a:latin typeface="Times New Roman" panose="02020603050405020304" pitchFamily="18" charset="0"/>
                <a:ea typeface="Times New Roman" panose="02020603050405020304" pitchFamily="18" charset="0"/>
                <a:cs typeface="Times New Roman" panose="02020603050405020304" pitchFamily="18" charset="0"/>
              </a:rPr>
              <a:t>ماهي المشاكل الأساسية لشاعر الاطلال ؟</a:t>
            </a:r>
            <a:endParaRPr lang="en-US" sz="35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r" rtl="1">
              <a:buNone/>
            </a:pPr>
            <a:r>
              <a:rPr lang="ar-SA" sz="3500" b="1" kern="100" dirty="0">
                <a:solidFill>
                  <a:srgbClr val="2F5597"/>
                </a:solidFill>
                <a:effectLst/>
                <a:latin typeface="Times New Roman" panose="02020603050405020304" pitchFamily="18" charset="0"/>
                <a:ea typeface="Times New Roman" panose="02020603050405020304" pitchFamily="18" charset="0"/>
                <a:cs typeface="Times New Roman" panose="02020603050405020304" pitchFamily="18" charset="0"/>
              </a:rPr>
              <a:t>الشاعر ربما يعاني من الإحساس بالعجز أمام الزمن.</a:t>
            </a:r>
            <a:endParaRPr lang="en-US" sz="35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04022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F978-222A-9702-7A47-7C5E2D0C30E9}"/>
              </a:ext>
            </a:extLst>
          </p:cNvPr>
          <p:cNvSpPr>
            <a:spLocks noGrp="1"/>
          </p:cNvSpPr>
          <p:nvPr>
            <p:ph type="title"/>
          </p:nvPr>
        </p:nvSpPr>
        <p:spPr>
          <a:xfrm>
            <a:off x="1371600" y="685800"/>
            <a:ext cx="9601200" cy="709943"/>
          </a:xfrm>
        </p:spPr>
        <p:txBody>
          <a:bodyPr>
            <a:normAutofit fontScale="90000"/>
          </a:bodyPr>
          <a:lstStyle/>
          <a:p>
            <a:pPr algn="ctr" rtl="1"/>
            <a:r>
              <a:rPr lang="ar-SA" sz="4000" b="1" kern="100" dirty="0">
                <a:solidFill>
                  <a:srgbClr val="191919"/>
                </a:solidFill>
                <a:effectLst/>
                <a:latin typeface="Times New Roman" panose="02020603050405020304" pitchFamily="18" charset="0"/>
                <a:ea typeface="Times New Roman" panose="02020603050405020304" pitchFamily="18" charset="0"/>
                <a:cs typeface="Times New Roman" panose="02020603050405020304" pitchFamily="18" charset="0"/>
              </a:rPr>
              <a:t>أنواع النثر الجاهلي:</a:t>
            </a:r>
            <a:br>
              <a:rPr lang="en-US" sz="4000" b="1" kern="100" dirty="0">
                <a:solidFill>
                  <a:srgbClr val="191919"/>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ar-SA" sz="2200" b="1" kern="100" dirty="0">
                <a:solidFill>
                  <a:srgbClr val="2F5597"/>
                </a:solidFill>
                <a:effectLst/>
                <a:latin typeface="Times New Roman" panose="02020603050405020304" pitchFamily="18" charset="0"/>
                <a:ea typeface="Times New Roman" panose="02020603050405020304" pitchFamily="18" charset="0"/>
                <a:cs typeface="Times New Roman" panose="02020603050405020304" pitchFamily="18" charset="0"/>
              </a:rPr>
              <a:t>النثر المقصود بهِ التأثير الجمالي.</a:t>
            </a:r>
            <a:br>
              <a:rPr lang="en-US" sz="2200" kern="100" dirty="0">
                <a:effectLst/>
                <a:latin typeface="Times New Roman" panose="02020603050405020304" pitchFamily="18" charset="0"/>
                <a:ea typeface="Times New Roman" panose="02020603050405020304" pitchFamily="18" charset="0"/>
                <a:cs typeface="Times New Roman" panose="02020603050405020304" pitchFamily="18" charset="0"/>
              </a:rPr>
            </a:br>
            <a:r>
              <a:rPr lang="ar-SA" sz="2200" b="1" kern="100" dirty="0">
                <a:solidFill>
                  <a:srgbClr val="2F5597"/>
                </a:solidFill>
                <a:effectLst/>
                <a:latin typeface="Times New Roman" panose="02020603050405020304" pitchFamily="18" charset="0"/>
                <a:ea typeface="Times New Roman" panose="02020603050405020304" pitchFamily="18" charset="0"/>
                <a:cs typeface="Times New Roman" panose="02020603050405020304" pitchFamily="18" charset="0"/>
              </a:rPr>
              <a:t>لايهدف إلى التواصل بل يهدف إلى احداث اثر جمالي.</a:t>
            </a:r>
            <a:br>
              <a:rPr lang="en-US" sz="2200" kern="100" dirty="0">
                <a:effectLst/>
                <a:latin typeface="Times New Roman" panose="02020603050405020304" pitchFamily="18" charset="0"/>
                <a:ea typeface="Times New Roman" panose="02020603050405020304" pitchFamily="18" charset="0"/>
                <a:cs typeface="Times New Roman" panose="02020603050405020304" pitchFamily="18" charset="0"/>
              </a:rPr>
            </a:br>
            <a:br>
              <a:rPr lang="en-US" sz="4000" b="1" kern="100" dirty="0">
                <a:solidFill>
                  <a:srgbClr val="191919"/>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4000" kern="1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40D0BC0-B727-FA11-D4BC-0C6AF71469BA}"/>
              </a:ext>
            </a:extLst>
          </p:cNvPr>
          <p:cNvSpPr>
            <a:spLocks noGrp="1"/>
          </p:cNvSpPr>
          <p:nvPr>
            <p:ph idx="1"/>
          </p:nvPr>
        </p:nvSpPr>
        <p:spPr/>
        <p:txBody>
          <a:bodyPr/>
          <a:lstStyle/>
          <a:p>
            <a:pPr marL="0" indent="0" algn="ctr">
              <a:buNone/>
            </a:pPr>
            <a:r>
              <a:rPr lang="ar-SA" sz="3200" b="1" dirty="0">
                <a:solidFill>
                  <a:schemeClr val="accent5">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القصص</a:t>
            </a:r>
            <a:r>
              <a:rPr lang="en-US" sz="3200" dirty="0">
                <a:solidFill>
                  <a:schemeClr val="accent5">
                    <a:lumMod val="50000"/>
                  </a:schemeClr>
                </a:solidFill>
                <a:effectLst/>
                <a:latin typeface="Times New Roman" panose="02020603050405020304" pitchFamily="18" charset="0"/>
                <a:cs typeface="Times New Roman" panose="02020603050405020304" pitchFamily="18" charset="0"/>
              </a:rPr>
              <a:t> </a:t>
            </a:r>
          </a:p>
          <a:p>
            <a:pPr marL="0" indent="0" algn="ctr">
              <a:buNone/>
            </a:pPr>
            <a:r>
              <a:rPr lang="ar-SA" sz="3200" b="1" kern="100" dirty="0">
                <a:solidFill>
                  <a:schemeClr val="accent5">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الحكم والامثال</a:t>
            </a:r>
            <a:endParaRPr lang="en-US" sz="3200" b="1" kern="100" dirty="0">
              <a:solidFill>
                <a:schemeClr val="accent5">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a:buNone/>
            </a:pPr>
            <a:r>
              <a:rPr lang="ar-SA" sz="3200" b="1" dirty="0">
                <a:solidFill>
                  <a:schemeClr val="accent5">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سجع الكهان</a:t>
            </a:r>
            <a:r>
              <a:rPr lang="en-US" sz="3200" dirty="0">
                <a:solidFill>
                  <a:schemeClr val="accent5">
                    <a:lumMod val="50000"/>
                  </a:schemeClr>
                </a:solidFill>
                <a:effectLst/>
                <a:latin typeface="Times New Roman" panose="02020603050405020304" pitchFamily="18" charset="0"/>
                <a:cs typeface="Times New Roman" panose="02020603050405020304" pitchFamily="18" charset="0"/>
              </a:rPr>
              <a:t> </a:t>
            </a:r>
          </a:p>
          <a:p>
            <a:pPr marL="0" indent="0" algn="ctr">
              <a:buNone/>
            </a:pPr>
            <a:r>
              <a:rPr lang="ar-SA" sz="3200" b="1" dirty="0">
                <a:solidFill>
                  <a:schemeClr val="accent5">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الخطابة الجاهلية</a:t>
            </a:r>
            <a:r>
              <a:rPr lang="en-US" sz="1600" dirty="0">
                <a:effectLst/>
              </a:rPr>
              <a:t> </a:t>
            </a:r>
            <a:endParaRPr lang="en-US" sz="1800" b="1" kern="100" dirty="0">
              <a:solidFill>
                <a:srgbClr val="548235"/>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1926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95A61-ECF9-E1FE-E4C4-285A9B4E7B6F}"/>
              </a:ext>
            </a:extLst>
          </p:cNvPr>
          <p:cNvSpPr>
            <a:spLocks noGrp="1"/>
          </p:cNvSpPr>
          <p:nvPr>
            <p:ph type="title"/>
          </p:nvPr>
        </p:nvSpPr>
        <p:spPr/>
        <p:txBody>
          <a:bodyPr/>
          <a:lstStyle/>
          <a:p>
            <a:pPr algn="ctr"/>
            <a:r>
              <a:rPr lang="ar-SA" sz="4000" b="1" dirty="0">
                <a:solidFill>
                  <a:schemeClr val="bg1">
                    <a:lumMod val="10000"/>
                  </a:schemeClr>
                </a:solidFill>
                <a:effectLst/>
                <a:ea typeface="Times New Roman" panose="02020603050405020304" pitchFamily="18" charset="0"/>
                <a:cs typeface="Times New Roman" panose="02020603050405020304" pitchFamily="18" charset="0"/>
              </a:rPr>
              <a:t>القصص</a:t>
            </a:r>
            <a:r>
              <a:rPr lang="en-US" dirty="0">
                <a:effectLst/>
              </a:rPr>
              <a:t> </a:t>
            </a:r>
            <a:endParaRPr lang="en-US" dirty="0"/>
          </a:p>
        </p:txBody>
      </p:sp>
      <p:sp>
        <p:nvSpPr>
          <p:cNvPr id="3" name="Content Placeholder 2">
            <a:extLst>
              <a:ext uri="{FF2B5EF4-FFF2-40B4-BE49-F238E27FC236}">
                <a16:creationId xmlns:a16="http://schemas.microsoft.com/office/drawing/2014/main" id="{F71E7551-4AD5-ED42-B753-7A708E5BA65D}"/>
              </a:ext>
            </a:extLst>
          </p:cNvPr>
          <p:cNvSpPr>
            <a:spLocks noGrp="1"/>
          </p:cNvSpPr>
          <p:nvPr>
            <p:ph idx="1"/>
          </p:nvPr>
        </p:nvSpPr>
        <p:spPr>
          <a:xfrm>
            <a:off x="1371600" y="1719026"/>
            <a:ext cx="9601200" cy="4945330"/>
          </a:xfrm>
        </p:spPr>
        <p:txBody>
          <a:bodyPr>
            <a:normAutofit/>
          </a:bodyPr>
          <a:lstStyle/>
          <a:p>
            <a:pPr marL="0" lvl="0" indent="0" algn="r" rtl="1">
              <a:buNone/>
            </a:pPr>
            <a:r>
              <a:rPr lang="ar-SA" sz="3200" b="1" kern="100" dirty="0">
                <a:solidFill>
                  <a:srgbClr val="191919"/>
                </a:solidFill>
                <a:effectLst/>
                <a:latin typeface="Times New Roman" panose="02020603050405020304" pitchFamily="18" charset="0"/>
                <a:ea typeface="Times New Roman" panose="02020603050405020304" pitchFamily="18" charset="0"/>
                <a:cs typeface="Times New Roman" panose="02020603050405020304" pitchFamily="18" charset="0"/>
              </a:rPr>
              <a:t>المصدر الخارجي:</a:t>
            </a:r>
            <a:r>
              <a:rPr lang="ar-SA" sz="3200" b="1" kern="100" dirty="0">
                <a:solidFill>
                  <a:srgbClr val="38572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3200" b="1" kern="100" dirty="0">
                <a:solidFill>
                  <a:srgbClr val="2F5597"/>
                </a:solidFill>
                <a:effectLst/>
                <a:latin typeface="Times New Roman" panose="02020603050405020304" pitchFamily="18" charset="0"/>
                <a:ea typeface="Times New Roman" panose="02020603050405020304" pitchFamily="18" charset="0"/>
                <a:cs typeface="Times New Roman" panose="02020603050405020304" pitchFamily="18" charset="0"/>
              </a:rPr>
              <a:t>من الأمم والحضارات المجاورة للجزيرة وكانت تأتي مع قوافل التجارة.</a:t>
            </a:r>
            <a:endParaRPr lang="en-US" sz="3200" b="1" kern="100" dirty="0">
              <a:solidFill>
                <a:srgbClr val="2F5597"/>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buNone/>
            </a:pPr>
            <a:endParaRPr lang="en-US" sz="3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buNone/>
            </a:pPr>
            <a:r>
              <a:rPr lang="ar-SA" sz="3200" b="1" kern="100" dirty="0">
                <a:solidFill>
                  <a:srgbClr val="191919"/>
                </a:solidFill>
                <a:effectLst/>
                <a:latin typeface="Times New Roman" panose="02020603050405020304" pitchFamily="18" charset="0"/>
                <a:ea typeface="Times New Roman" panose="02020603050405020304" pitchFamily="18" charset="0"/>
                <a:cs typeface="Times New Roman" panose="02020603050405020304" pitchFamily="18" charset="0"/>
              </a:rPr>
              <a:t>المصدر الداخلي:</a:t>
            </a:r>
            <a:r>
              <a:rPr lang="ar-SA" sz="3200" b="1" kern="100" dirty="0">
                <a:solidFill>
                  <a:srgbClr val="38572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3200" b="1" kern="100" dirty="0">
                <a:solidFill>
                  <a:srgbClr val="2F5597"/>
                </a:solidFill>
                <a:effectLst/>
                <a:latin typeface="Times New Roman" panose="02020603050405020304" pitchFamily="18" charset="0"/>
                <a:ea typeface="Times New Roman" panose="02020603050405020304" pitchFamily="18" charset="0"/>
                <a:cs typeface="Times New Roman" panose="02020603050405020304" pitchFamily="18" charset="0"/>
              </a:rPr>
              <a:t>كانوا يحكون قصص عن أيام العرب، أحداث مشهورة في تاريخهم.</a:t>
            </a:r>
            <a:endParaRPr lang="en-US" sz="3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040196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30</Slides>
  <Notes>0</Notes>
  <HiddenSlides>0</HiddenSlide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Crop</vt:lpstr>
      <vt:lpstr>اللغة: تواصل  اللغة في الادب: القيمة الجمالية        العصر الجاهلي           العصر الإسلامي            العصر الأموي            العصر العباسي          العصر الحديث </vt:lpstr>
      <vt:lpstr>PowerPoint Presentation</vt:lpstr>
      <vt:lpstr>المجموعات الشعرية التي وصلتنا من العصر الجاهلي: </vt:lpstr>
      <vt:lpstr>المعلقات </vt:lpstr>
      <vt:lpstr>الصعاليك </vt:lpstr>
      <vt:lpstr>دواوين الشعراء والقبائل:</vt:lpstr>
      <vt:lpstr>معلقة امرؤ القيس: </vt:lpstr>
      <vt:lpstr>أنواع النثر الجاهلي: النثر المقصود بهِ التأثير الجمالي. لايهدف إلى التواصل بل يهدف إلى احداث اثر جمالي.   </vt:lpstr>
      <vt:lpstr>القصص </vt:lpstr>
      <vt:lpstr>الحكم والامثال </vt:lpstr>
      <vt:lpstr>سجع الكهان </vt:lpstr>
      <vt:lpstr>الخطابة الجاهلية </vt:lpstr>
      <vt:lpstr>موقف الإسلام من الشعر (صدر الإسلام) </vt:lpstr>
      <vt:lpstr>النقائض الشعرية في العصر الأموي</vt:lpstr>
      <vt:lpstr>كلمة النقيضة لها معنى محدد في العصر الاموي:</vt:lpstr>
      <vt:lpstr>أسباب ظهور النقائض</vt:lpstr>
      <vt:lpstr>هل يمكن اخذ المعلومات التاريخية من الفنون؟</vt:lpstr>
      <vt:lpstr>الرسائل الأدبية </vt:lpstr>
      <vt:lpstr>خصائص الرسائل الادبية</vt:lpstr>
      <vt:lpstr>الفرق بين الخطبة والرسائل الادبية</vt:lpstr>
      <vt:lpstr>العصر العباسي </vt:lpstr>
      <vt:lpstr>السرد والعمل السردي </vt:lpstr>
      <vt:lpstr>مكونات العمل السردي:</vt:lpstr>
      <vt:lpstr>الشخصيات </vt:lpstr>
      <vt:lpstr>الأحداث</vt:lpstr>
      <vt:lpstr>الحبكات</vt:lpstr>
      <vt:lpstr>الفضاء السردي</vt:lpstr>
      <vt:lpstr>المقامات </vt:lpstr>
      <vt:lpstr>قصيدة التفعيلة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اللغة: تواصل  اللغة في الادب: القيمة الجمالية        العصر الجاهلي           العصر الإسلامي            العصر الأموي            العصر العباسي          العصر الحديث </dc:title>
  <dc:creator>Shaimaa Mohammed Alajmi</dc:creator>
  <cp:lastModifiedBy>Shaimaa Mohammed Alajmi</cp:lastModifiedBy>
  <cp:revision>3</cp:revision>
  <dcterms:created xsi:type="dcterms:W3CDTF">2023-05-19T14:08:34Z</dcterms:created>
  <dcterms:modified xsi:type="dcterms:W3CDTF">2023-05-26T15:16:16Z</dcterms:modified>
</cp:coreProperties>
</file>